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  <p:sldMasterId id="2147483687" r:id="rId6"/>
    <p:sldMasterId id="2147483700" r:id="rId7"/>
  </p:sldMasterIdLst>
  <p:notesMasterIdLst>
    <p:notesMasterId r:id="rId42"/>
  </p:notesMasterIdLst>
  <p:sldIdLst>
    <p:sldId id="256" r:id="rId8"/>
    <p:sldId id="257" r:id="rId9"/>
    <p:sldId id="258" r:id="rId10"/>
    <p:sldId id="427" r:id="rId11"/>
    <p:sldId id="413" r:id="rId12"/>
    <p:sldId id="414" r:id="rId13"/>
    <p:sldId id="399" r:id="rId14"/>
    <p:sldId id="426" r:id="rId15"/>
    <p:sldId id="398" r:id="rId16"/>
    <p:sldId id="261" r:id="rId17"/>
    <p:sldId id="262" r:id="rId18"/>
    <p:sldId id="263" r:id="rId19"/>
    <p:sldId id="270" r:id="rId20"/>
    <p:sldId id="272" r:id="rId21"/>
    <p:sldId id="264" r:id="rId22"/>
    <p:sldId id="265" r:id="rId23"/>
    <p:sldId id="266" r:id="rId24"/>
    <p:sldId id="259" r:id="rId25"/>
    <p:sldId id="260" r:id="rId26"/>
    <p:sldId id="271" r:id="rId27"/>
    <p:sldId id="267" r:id="rId28"/>
    <p:sldId id="269" r:id="rId29"/>
    <p:sldId id="407" r:id="rId30"/>
    <p:sldId id="276" r:id="rId31"/>
    <p:sldId id="415" r:id="rId32"/>
    <p:sldId id="279" r:id="rId33"/>
    <p:sldId id="281" r:id="rId34"/>
    <p:sldId id="416" r:id="rId35"/>
    <p:sldId id="417" r:id="rId36"/>
    <p:sldId id="418" r:id="rId37"/>
    <p:sldId id="419" r:id="rId38"/>
    <p:sldId id="420" r:id="rId39"/>
    <p:sldId id="283" r:id="rId40"/>
    <p:sldId id="28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096EB-32ED-45D1-8DC7-248C71D34BBA}" v="665" dt="2020-03-06T16:48:53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17" autoAdjust="0"/>
  </p:normalViewPr>
  <p:slideViewPr>
    <p:cSldViewPr snapToGrid="0">
      <p:cViewPr varScale="1">
        <p:scale>
          <a:sx n="82" d="100"/>
          <a:sy n="82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e Pinto" userId="5fe07713-ad37-4d9a-b895-ad3cfbec7dff" providerId="ADAL" clId="{15A52437-92CA-4A9D-9E0F-BD7AFDA37D6C}"/>
    <pc:docChg chg="modSld">
      <pc:chgData name="Aline Pinto" userId="5fe07713-ad37-4d9a-b895-ad3cfbec7dff" providerId="ADAL" clId="{15A52437-92CA-4A9D-9E0F-BD7AFDA37D6C}" dt="2020-03-04T21:15:42.200" v="62" actId="20577"/>
      <pc:docMkLst>
        <pc:docMk/>
      </pc:docMkLst>
      <pc:sldChg chg="modSp mod">
        <pc:chgData name="Aline Pinto" userId="5fe07713-ad37-4d9a-b895-ad3cfbec7dff" providerId="ADAL" clId="{15A52437-92CA-4A9D-9E0F-BD7AFDA37D6C}" dt="2020-03-04T21:12:28.307" v="2" actId="20577"/>
        <pc:sldMkLst>
          <pc:docMk/>
          <pc:sldMk cId="0" sldId="257"/>
        </pc:sldMkLst>
        <pc:spChg chg="mod">
          <ac:chgData name="Aline Pinto" userId="5fe07713-ad37-4d9a-b895-ad3cfbec7dff" providerId="ADAL" clId="{15A52437-92CA-4A9D-9E0F-BD7AFDA37D6C}" dt="2020-03-04T21:12:28.307" v="2" actId="20577"/>
          <ac:spMkLst>
            <pc:docMk/>
            <pc:sldMk cId="0" sldId="257"/>
            <ac:spMk id="207" creationId="{00000000-0000-0000-0000-000000000000}"/>
          </ac:spMkLst>
        </pc:spChg>
      </pc:sldChg>
      <pc:sldChg chg="modSp">
        <pc:chgData name="Aline Pinto" userId="5fe07713-ad37-4d9a-b895-ad3cfbec7dff" providerId="ADAL" clId="{15A52437-92CA-4A9D-9E0F-BD7AFDA37D6C}" dt="2020-03-04T21:13:58.393" v="7" actId="20577"/>
        <pc:sldMkLst>
          <pc:docMk/>
          <pc:sldMk cId="0" sldId="258"/>
        </pc:sldMkLst>
        <pc:spChg chg="mod">
          <ac:chgData name="Aline Pinto" userId="5fe07713-ad37-4d9a-b895-ad3cfbec7dff" providerId="ADAL" clId="{15A52437-92CA-4A9D-9E0F-BD7AFDA37D6C}" dt="2020-03-04T21:13:58.393" v="7" actId="20577"/>
          <ac:spMkLst>
            <pc:docMk/>
            <pc:sldMk cId="0" sldId="258"/>
            <ac:spMk id="209" creationId="{00000000-0000-0000-0000-000000000000}"/>
          </ac:spMkLst>
        </pc:spChg>
      </pc:sldChg>
      <pc:sldChg chg="modSp mod">
        <pc:chgData name="Aline Pinto" userId="5fe07713-ad37-4d9a-b895-ad3cfbec7dff" providerId="ADAL" clId="{15A52437-92CA-4A9D-9E0F-BD7AFDA37D6C}" dt="2020-03-04T21:15:42.200" v="62" actId="20577"/>
        <pc:sldMkLst>
          <pc:docMk/>
          <pc:sldMk cId="420942769" sldId="414"/>
        </pc:sldMkLst>
        <pc:spChg chg="mod">
          <ac:chgData name="Aline Pinto" userId="5fe07713-ad37-4d9a-b895-ad3cfbec7dff" providerId="ADAL" clId="{15A52437-92CA-4A9D-9E0F-BD7AFDA37D6C}" dt="2020-03-04T21:15:42.200" v="62" actId="20577"/>
          <ac:spMkLst>
            <pc:docMk/>
            <pc:sldMk cId="420942769" sldId="414"/>
            <ac:spMk id="209" creationId="{00000000-0000-0000-0000-000000000000}"/>
          </ac:spMkLst>
        </pc:spChg>
      </pc:sldChg>
    </pc:docChg>
  </pc:docChgLst>
  <pc:docChgLst>
    <pc:chgData name="Aline Pinto" userId="5fe07713-ad37-4d9a-b895-ad3cfbec7dff" providerId="ADAL" clId="{85D096EB-32ED-45D1-8DC7-248C71D34BBA}"/>
    <pc:docChg chg="undo custSel addSld delSld modSld">
      <pc:chgData name="Aline Pinto" userId="5fe07713-ad37-4d9a-b895-ad3cfbec7dff" providerId="ADAL" clId="{85D096EB-32ED-45D1-8DC7-248C71D34BBA}" dt="2020-03-06T18:38:51.485" v="2440" actId="20577"/>
      <pc:docMkLst>
        <pc:docMk/>
      </pc:docMkLst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59"/>
        </pc:sldMkLst>
      </pc:sldChg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60"/>
        </pc:sldMkLst>
      </pc:sldChg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62"/>
        </pc:sldMkLst>
      </pc:sldChg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63"/>
        </pc:sldMkLst>
      </pc:sldChg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64"/>
        </pc:sldMkLst>
      </pc:sldChg>
      <pc:sldChg chg="add del">
        <pc:chgData name="Aline Pinto" userId="5fe07713-ad37-4d9a-b895-ad3cfbec7dff" providerId="ADAL" clId="{85D096EB-32ED-45D1-8DC7-248C71D34BBA}" dt="2020-03-06T13:27:41.012" v="1793"/>
        <pc:sldMkLst>
          <pc:docMk/>
          <pc:sldMk cId="0" sldId="265"/>
        </pc:sldMkLst>
      </pc:sldChg>
      <pc:sldChg chg="add">
        <pc:chgData name="Aline Pinto" userId="5fe07713-ad37-4d9a-b895-ad3cfbec7dff" providerId="ADAL" clId="{85D096EB-32ED-45D1-8DC7-248C71D34BBA}" dt="2020-03-06T13:27:41.012" v="1793"/>
        <pc:sldMkLst>
          <pc:docMk/>
          <pc:sldMk cId="0" sldId="266"/>
        </pc:sldMkLst>
      </pc:sldChg>
      <pc:sldChg chg="modSp add del mod">
        <pc:chgData name="Aline Pinto" userId="5fe07713-ad37-4d9a-b895-ad3cfbec7dff" providerId="ADAL" clId="{85D096EB-32ED-45D1-8DC7-248C71D34BBA}" dt="2020-03-06T18:38:51.485" v="2440" actId="20577"/>
        <pc:sldMkLst>
          <pc:docMk/>
          <pc:sldMk cId="0" sldId="267"/>
        </pc:sldMkLst>
        <pc:spChg chg="mod">
          <ac:chgData name="Aline Pinto" userId="5fe07713-ad37-4d9a-b895-ad3cfbec7dff" providerId="ADAL" clId="{85D096EB-32ED-45D1-8DC7-248C71D34BBA}" dt="2020-03-06T18:38:51.485" v="2440" actId="20577"/>
          <ac:spMkLst>
            <pc:docMk/>
            <pc:sldMk cId="0" sldId="267"/>
            <ac:spMk id="460" creationId="{00000000-0000-0000-0000-000000000000}"/>
          </ac:spMkLst>
        </pc:spChg>
        <pc:graphicFrameChg chg="modGraphic">
          <ac:chgData name="Aline Pinto" userId="5fe07713-ad37-4d9a-b895-ad3cfbec7dff" providerId="ADAL" clId="{85D096EB-32ED-45D1-8DC7-248C71D34BBA}" dt="2020-03-06T18:38:37.686" v="2437" actId="20577"/>
          <ac:graphicFrameMkLst>
            <pc:docMk/>
            <pc:sldMk cId="0" sldId="267"/>
            <ac:graphicFrameMk id="458" creationId="{00000000-0000-0000-0000-000000000000}"/>
          </ac:graphicFrameMkLst>
        </pc:graphicFrameChg>
      </pc:sldChg>
      <pc:sldChg chg="add">
        <pc:chgData name="Aline Pinto" userId="5fe07713-ad37-4d9a-b895-ad3cfbec7dff" providerId="ADAL" clId="{85D096EB-32ED-45D1-8DC7-248C71D34BBA}" dt="2020-03-06T13:27:41.012" v="1793"/>
        <pc:sldMkLst>
          <pc:docMk/>
          <pc:sldMk cId="1254683070" sldId="269"/>
        </pc:sldMkLst>
      </pc:sldChg>
      <pc:sldChg chg="add">
        <pc:chgData name="Aline Pinto" userId="5fe07713-ad37-4d9a-b895-ad3cfbec7dff" providerId="ADAL" clId="{85D096EB-32ED-45D1-8DC7-248C71D34BBA}" dt="2020-03-06T13:27:41.012" v="1793"/>
        <pc:sldMkLst>
          <pc:docMk/>
          <pc:sldMk cId="898215131" sldId="270"/>
        </pc:sldMkLst>
      </pc:sldChg>
      <pc:sldChg chg="add">
        <pc:chgData name="Aline Pinto" userId="5fe07713-ad37-4d9a-b895-ad3cfbec7dff" providerId="ADAL" clId="{85D096EB-32ED-45D1-8DC7-248C71D34BBA}" dt="2020-03-06T13:27:41.012" v="1793"/>
        <pc:sldMkLst>
          <pc:docMk/>
          <pc:sldMk cId="65107557" sldId="271"/>
        </pc:sldMkLst>
      </pc:sldChg>
      <pc:sldChg chg="add">
        <pc:chgData name="Aline Pinto" userId="5fe07713-ad37-4d9a-b895-ad3cfbec7dff" providerId="ADAL" clId="{85D096EB-32ED-45D1-8DC7-248C71D34BBA}" dt="2020-03-06T13:27:41.012" v="1793"/>
        <pc:sldMkLst>
          <pc:docMk/>
          <pc:sldMk cId="257109155" sldId="272"/>
        </pc:sldMkLst>
      </pc:sldChg>
      <pc:sldChg chg="addSp delSp modSp mod">
        <pc:chgData name="Aline Pinto" userId="5fe07713-ad37-4d9a-b895-ad3cfbec7dff" providerId="ADAL" clId="{85D096EB-32ED-45D1-8DC7-248C71D34BBA}" dt="2020-03-05T22:28:27.973" v="1791"/>
        <pc:sldMkLst>
          <pc:docMk/>
          <pc:sldMk cId="0" sldId="276"/>
        </pc:sldMkLst>
        <pc:spChg chg="del mod">
          <ac:chgData name="Aline Pinto" userId="5fe07713-ad37-4d9a-b895-ad3cfbec7dff" providerId="ADAL" clId="{85D096EB-32ED-45D1-8DC7-248C71D34BBA}" dt="2020-03-05T21:17:03.283" v="528"/>
          <ac:spMkLst>
            <pc:docMk/>
            <pc:sldMk cId="0" sldId="276"/>
            <ac:spMk id="2" creationId="{A3C438A3-556C-4203-A442-F9ECA4344A4A}"/>
          </ac:spMkLst>
        </pc:spChg>
        <pc:spChg chg="add">
          <ac:chgData name="Aline Pinto" userId="5fe07713-ad37-4d9a-b895-ad3cfbec7dff" providerId="ADAL" clId="{85D096EB-32ED-45D1-8DC7-248C71D34BBA}" dt="2020-03-05T22:28:27.973" v="1791"/>
          <ac:spMkLst>
            <pc:docMk/>
            <pc:sldMk cId="0" sldId="276"/>
            <ac:spMk id="25" creationId="{EF8245F7-34DE-4FA1-A960-BE97C012A034}"/>
          </ac:spMkLst>
        </pc:spChg>
        <pc:spChg chg="add mod">
          <ac:chgData name="Aline Pinto" userId="5fe07713-ad37-4d9a-b895-ad3cfbec7dff" providerId="ADAL" clId="{85D096EB-32ED-45D1-8DC7-248C71D34BBA}" dt="2020-03-05T21:23:53.582" v="964" actId="403"/>
          <ac:spMkLst>
            <pc:docMk/>
            <pc:sldMk cId="0" sldId="276"/>
            <ac:spMk id="29" creationId="{11C760C3-78C4-44A3-9856-8E9C0A251CE3}"/>
          </ac:spMkLst>
        </pc:spChg>
        <pc:spChg chg="del">
          <ac:chgData name="Aline Pinto" userId="5fe07713-ad37-4d9a-b895-ad3cfbec7dff" providerId="ADAL" clId="{85D096EB-32ED-45D1-8DC7-248C71D34BBA}" dt="2020-03-05T21:17:06.194" v="530" actId="478"/>
          <ac:spMkLst>
            <pc:docMk/>
            <pc:sldMk cId="0" sldId="276"/>
            <ac:spMk id="587" creationId="{00000000-0000-0000-0000-000000000000}"/>
          </ac:spMkLst>
        </pc:spChg>
        <pc:spChg chg="del">
          <ac:chgData name="Aline Pinto" userId="5fe07713-ad37-4d9a-b895-ad3cfbec7dff" providerId="ADAL" clId="{85D096EB-32ED-45D1-8DC7-248C71D34BBA}" dt="2020-03-05T21:17:07.769" v="531" actId="478"/>
          <ac:spMkLst>
            <pc:docMk/>
            <pc:sldMk cId="0" sldId="276"/>
            <ac:spMk id="588" creationId="{00000000-0000-0000-0000-000000000000}"/>
          </ac:spMkLst>
        </pc:spChg>
        <pc:spChg chg="del">
          <ac:chgData name="Aline Pinto" userId="5fe07713-ad37-4d9a-b895-ad3cfbec7dff" providerId="ADAL" clId="{85D096EB-32ED-45D1-8DC7-248C71D34BBA}" dt="2020-03-05T21:17:04.575" v="529" actId="478"/>
          <ac:spMkLst>
            <pc:docMk/>
            <pc:sldMk cId="0" sldId="276"/>
            <ac:spMk id="592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17:17.697" v="534" actId="20577"/>
          <ac:spMkLst>
            <pc:docMk/>
            <pc:sldMk cId="0" sldId="276"/>
            <ac:spMk id="596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17:24.888" v="536" actId="14100"/>
          <ac:spMkLst>
            <pc:docMk/>
            <pc:sldMk cId="0" sldId="276"/>
            <ac:spMk id="597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16:44.487" v="525" actId="6549"/>
          <ac:spMkLst>
            <pc:docMk/>
            <pc:sldMk cId="0" sldId="276"/>
            <ac:spMk id="598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23:35.963" v="961" actId="6549"/>
          <ac:spMkLst>
            <pc:docMk/>
            <pc:sldMk cId="0" sldId="276"/>
            <ac:spMk id="603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23:13.103" v="960" actId="20577"/>
          <ac:spMkLst>
            <pc:docMk/>
            <pc:sldMk cId="0" sldId="276"/>
            <ac:spMk id="604" creationId="{00000000-0000-0000-0000-000000000000}"/>
          </ac:spMkLst>
        </pc:spChg>
        <pc:spChg chg="del">
          <ac:chgData name="Aline Pinto" userId="5fe07713-ad37-4d9a-b895-ad3cfbec7dff" providerId="ADAL" clId="{85D096EB-32ED-45D1-8DC7-248C71D34BBA}" dt="2020-03-05T21:17:08.906" v="532" actId="478"/>
          <ac:spMkLst>
            <pc:docMk/>
            <pc:sldMk cId="0" sldId="276"/>
            <ac:spMk id="605" creationId="{00000000-0000-0000-0000-000000000000}"/>
          </ac:spMkLst>
        </pc:spChg>
      </pc:sldChg>
      <pc:sldChg chg="del">
        <pc:chgData name="Aline Pinto" userId="5fe07713-ad37-4d9a-b895-ad3cfbec7dff" providerId="ADAL" clId="{85D096EB-32ED-45D1-8DC7-248C71D34BBA}" dt="2020-03-05T21:24:23.403" v="965" actId="47"/>
        <pc:sldMkLst>
          <pc:docMk/>
          <pc:sldMk cId="0" sldId="278"/>
        </pc:sldMkLst>
      </pc:sldChg>
      <pc:sldChg chg="modSp mod">
        <pc:chgData name="Aline Pinto" userId="5fe07713-ad37-4d9a-b895-ad3cfbec7dff" providerId="ADAL" clId="{85D096EB-32ED-45D1-8DC7-248C71D34BBA}" dt="2020-03-05T22:16:04.034" v="1268" actId="20577"/>
        <pc:sldMkLst>
          <pc:docMk/>
          <pc:sldMk cId="0" sldId="279"/>
        </pc:sldMkLst>
        <pc:spChg chg="mod">
          <ac:chgData name="Aline Pinto" userId="5fe07713-ad37-4d9a-b895-ad3cfbec7dff" providerId="ADAL" clId="{85D096EB-32ED-45D1-8DC7-248C71D34BBA}" dt="2020-03-05T22:16:04.034" v="1268" actId="20577"/>
          <ac:spMkLst>
            <pc:docMk/>
            <pc:sldMk cId="0" sldId="279"/>
            <ac:spMk id="29" creationId="{DED74094-C80A-4D93-86AF-A71C72EA137E}"/>
          </ac:spMkLst>
        </pc:spChg>
        <pc:spChg chg="mod">
          <ac:chgData name="Aline Pinto" userId="5fe07713-ad37-4d9a-b895-ad3cfbec7dff" providerId="ADAL" clId="{85D096EB-32ED-45D1-8DC7-248C71D34BBA}" dt="2020-03-05T22:12:44.401" v="1022" actId="6549"/>
          <ac:spMkLst>
            <pc:docMk/>
            <pc:sldMk cId="0" sldId="279"/>
            <ac:spMk id="642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2:15:48.586" v="1262" actId="20577"/>
          <ac:spMkLst>
            <pc:docMk/>
            <pc:sldMk cId="0" sldId="279"/>
            <ac:spMk id="645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2:15:40.847" v="1261" actId="20577"/>
          <ac:spMkLst>
            <pc:docMk/>
            <pc:sldMk cId="0" sldId="279"/>
            <ac:spMk id="648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2:15:52.789" v="1264" actId="20577"/>
          <ac:spMkLst>
            <pc:docMk/>
            <pc:sldMk cId="0" sldId="279"/>
            <ac:spMk id="654" creationId="{00000000-0000-0000-0000-000000000000}"/>
          </ac:spMkLst>
        </pc:spChg>
      </pc:sldChg>
      <pc:sldChg chg="addSp delSp modSp mod">
        <pc:chgData name="Aline Pinto" userId="5fe07713-ad37-4d9a-b895-ad3cfbec7dff" providerId="ADAL" clId="{85D096EB-32ED-45D1-8DC7-248C71D34BBA}" dt="2020-03-05T22:18:01.448" v="1376" actId="20577"/>
        <pc:sldMkLst>
          <pc:docMk/>
          <pc:sldMk cId="0" sldId="281"/>
        </pc:sldMkLst>
        <pc:spChg chg="add">
          <ac:chgData name="Aline Pinto" userId="5fe07713-ad37-4d9a-b895-ad3cfbec7dff" providerId="ADAL" clId="{85D096EB-32ED-45D1-8DC7-248C71D34BBA}" dt="2020-03-05T22:16:14.227" v="1270"/>
          <ac:spMkLst>
            <pc:docMk/>
            <pc:sldMk cId="0" sldId="281"/>
            <ac:spMk id="29" creationId="{BA9D5E7D-8FE6-48D2-8E34-176EB98A9144}"/>
          </ac:spMkLst>
        </pc:spChg>
        <pc:spChg chg="mod">
          <ac:chgData name="Aline Pinto" userId="5fe07713-ad37-4d9a-b895-ad3cfbec7dff" providerId="ADAL" clId="{85D096EB-32ED-45D1-8DC7-248C71D34BBA}" dt="2020-03-05T22:18:01.448" v="1376" actId="20577"/>
          <ac:spMkLst>
            <pc:docMk/>
            <pc:sldMk cId="0" sldId="281"/>
            <ac:spMk id="690" creationId="{00000000-0000-0000-0000-000000000000}"/>
          </ac:spMkLst>
        </pc:spChg>
        <pc:spChg chg="del">
          <ac:chgData name="Aline Pinto" userId="5fe07713-ad37-4d9a-b895-ad3cfbec7dff" providerId="ADAL" clId="{85D096EB-32ED-45D1-8DC7-248C71D34BBA}" dt="2020-03-05T22:16:13.378" v="1269" actId="478"/>
          <ac:spMkLst>
            <pc:docMk/>
            <pc:sldMk cId="0" sldId="281"/>
            <ac:spMk id="697" creationId="{00000000-0000-0000-0000-000000000000}"/>
          </ac:spMkLst>
        </pc:spChg>
      </pc:sldChg>
      <pc:sldChg chg="delSp add del mod">
        <pc:chgData name="Aline Pinto" userId="5fe07713-ad37-4d9a-b895-ad3cfbec7dff" providerId="ADAL" clId="{85D096EB-32ED-45D1-8DC7-248C71D34BBA}" dt="2020-03-06T13:44:11.098" v="1794"/>
        <pc:sldMkLst>
          <pc:docMk/>
          <pc:sldMk cId="30916442" sldId="398"/>
        </pc:sldMkLst>
        <pc:spChg chg="del">
          <ac:chgData name="Aline Pinto" userId="5fe07713-ad37-4d9a-b895-ad3cfbec7dff" providerId="ADAL" clId="{85D096EB-32ED-45D1-8DC7-248C71D34BBA}" dt="2020-03-05T22:28:07.296" v="1788" actId="478"/>
          <ac:spMkLst>
            <pc:docMk/>
            <pc:sldMk cId="30916442" sldId="398"/>
            <ac:spMk id="2" creationId="{36E014B0-4B49-4ED9-B27A-6CB8854E14B2}"/>
          </ac:spMkLst>
        </pc:spChg>
        <pc:spChg chg="del">
          <ac:chgData name="Aline Pinto" userId="5fe07713-ad37-4d9a-b895-ad3cfbec7dff" providerId="ADAL" clId="{85D096EB-32ED-45D1-8DC7-248C71D34BBA}" dt="2020-03-05T22:28:07.296" v="1788" actId="478"/>
          <ac:spMkLst>
            <pc:docMk/>
            <pc:sldMk cId="30916442" sldId="398"/>
            <ac:spMk id="12" creationId="{36E014B0-4B49-4ED9-B27A-6CB8854E14B2}"/>
          </ac:spMkLst>
        </pc:spChg>
        <pc:picChg chg="del">
          <ac:chgData name="Aline Pinto" userId="5fe07713-ad37-4d9a-b895-ad3cfbec7dff" providerId="ADAL" clId="{85D096EB-32ED-45D1-8DC7-248C71D34BBA}" dt="2020-03-05T22:28:07.296" v="1788" actId="478"/>
          <ac:picMkLst>
            <pc:docMk/>
            <pc:sldMk cId="30916442" sldId="398"/>
            <ac:picMk id="26" creationId="{B5AD7183-FE33-4D94-8570-0A3DBE41B9A8}"/>
          </ac:picMkLst>
        </pc:picChg>
        <pc:picChg chg="del">
          <ac:chgData name="Aline Pinto" userId="5fe07713-ad37-4d9a-b895-ad3cfbec7dff" providerId="ADAL" clId="{85D096EB-32ED-45D1-8DC7-248C71D34BBA}" dt="2020-03-05T22:28:07.296" v="1788" actId="478"/>
          <ac:picMkLst>
            <pc:docMk/>
            <pc:sldMk cId="30916442" sldId="398"/>
            <ac:picMk id="30" creationId="{FE403554-A288-49CA-BF5E-5690E050CB20}"/>
          </ac:picMkLst>
        </pc:picChg>
        <pc:picChg chg="del">
          <ac:chgData name="Aline Pinto" userId="5fe07713-ad37-4d9a-b895-ad3cfbec7dff" providerId="ADAL" clId="{85D096EB-32ED-45D1-8DC7-248C71D34BBA}" dt="2020-03-05T22:28:07.296" v="1788" actId="478"/>
          <ac:picMkLst>
            <pc:docMk/>
            <pc:sldMk cId="30916442" sldId="398"/>
            <ac:picMk id="32" creationId="{CA159283-E2A5-44D0-9D74-5B567175A64C}"/>
          </ac:picMkLst>
        </pc:picChg>
      </pc:sldChg>
      <pc:sldChg chg="modSp mod">
        <pc:chgData name="Aline Pinto" userId="5fe07713-ad37-4d9a-b895-ad3cfbec7dff" providerId="ADAL" clId="{85D096EB-32ED-45D1-8DC7-248C71D34BBA}" dt="2020-03-05T22:27:36.286" v="1786" actId="255"/>
        <pc:sldMkLst>
          <pc:docMk/>
          <pc:sldMk cId="0" sldId="399"/>
        </pc:sldMkLst>
        <pc:spChg chg="mod">
          <ac:chgData name="Aline Pinto" userId="5fe07713-ad37-4d9a-b895-ad3cfbec7dff" providerId="ADAL" clId="{85D096EB-32ED-45D1-8DC7-248C71D34BBA}" dt="2020-03-05T22:27:36.286" v="1786" actId="255"/>
          <ac:spMkLst>
            <pc:docMk/>
            <pc:sldMk cId="0" sldId="399"/>
            <ac:spMk id="93" creationId="{0AAF9AC7-333E-4361-B7CA-E7DD8FF6F80E}"/>
          </ac:spMkLst>
        </pc:spChg>
      </pc:sldChg>
      <pc:sldChg chg="addSp modSp mod">
        <pc:chgData name="Aline Pinto" userId="5fe07713-ad37-4d9a-b895-ad3cfbec7dff" providerId="ADAL" clId="{85D096EB-32ED-45D1-8DC7-248C71D34BBA}" dt="2020-03-05T22:28:26.507" v="1790"/>
        <pc:sldMkLst>
          <pc:docMk/>
          <pc:sldMk cId="2866533430" sldId="407"/>
        </pc:sldMkLst>
        <pc:spChg chg="mod">
          <ac:chgData name="Aline Pinto" userId="5fe07713-ad37-4d9a-b895-ad3cfbec7dff" providerId="ADAL" clId="{85D096EB-32ED-45D1-8DC7-248C71D34BBA}" dt="2020-03-05T21:47:09.033" v="969" actId="108"/>
          <ac:spMkLst>
            <pc:docMk/>
            <pc:sldMk cId="2866533430" sldId="407"/>
            <ac:spMk id="5" creationId="{EA23C488-72CB-4409-8773-91453348DBEC}"/>
          </ac:spMkLst>
        </pc:spChg>
        <pc:spChg chg="add">
          <ac:chgData name="Aline Pinto" userId="5fe07713-ad37-4d9a-b895-ad3cfbec7dff" providerId="ADAL" clId="{85D096EB-32ED-45D1-8DC7-248C71D34BBA}" dt="2020-03-05T22:28:26.507" v="1790"/>
          <ac:spMkLst>
            <pc:docMk/>
            <pc:sldMk cId="2866533430" sldId="407"/>
            <ac:spMk id="29" creationId="{48E8F1DE-F997-42EB-9B1D-BFEA9ED28D6F}"/>
          </ac:spMkLst>
        </pc:spChg>
        <pc:spChg chg="mod">
          <ac:chgData name="Aline Pinto" userId="5fe07713-ad37-4d9a-b895-ad3cfbec7dff" providerId="ADAL" clId="{85D096EB-32ED-45D1-8DC7-248C71D34BBA}" dt="2020-03-05T21:15:58.984" v="500" actId="20577"/>
          <ac:spMkLst>
            <pc:docMk/>
            <pc:sldMk cId="2866533430" sldId="407"/>
            <ac:spMk id="35" creationId="{5A791CB2-99C6-4CB2-90A3-30BBBFA84314}"/>
          </ac:spMkLst>
        </pc:spChg>
        <pc:spChg chg="mod">
          <ac:chgData name="Aline Pinto" userId="5fe07713-ad37-4d9a-b895-ad3cfbec7dff" providerId="ADAL" clId="{85D096EB-32ED-45D1-8DC7-248C71D34BBA}" dt="2020-03-05T21:01:25.657" v="1" actId="20577"/>
          <ac:spMkLst>
            <pc:docMk/>
            <pc:sldMk cId="2866533430" sldId="407"/>
            <ac:spMk id="595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14:58.456" v="390" actId="20577"/>
          <ac:spMkLst>
            <pc:docMk/>
            <pc:sldMk cId="2866533430" sldId="407"/>
            <ac:spMk id="598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02:52.563" v="159" actId="1076"/>
          <ac:spMkLst>
            <pc:docMk/>
            <pc:sldMk cId="2866533430" sldId="407"/>
            <ac:spMk id="599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1:46:59.019" v="968" actId="207"/>
          <ac:spMkLst>
            <pc:docMk/>
            <pc:sldMk cId="2866533430" sldId="407"/>
            <ac:spMk id="606" creationId="{00000000-0000-0000-0000-000000000000}"/>
          </ac:spMkLst>
        </pc:spChg>
      </pc:sldChg>
      <pc:sldChg chg="del">
        <pc:chgData name="Aline Pinto" userId="5fe07713-ad37-4d9a-b895-ad3cfbec7dff" providerId="ADAL" clId="{85D096EB-32ED-45D1-8DC7-248C71D34BBA}" dt="2020-03-05T21:24:25.043" v="966" actId="47"/>
        <pc:sldMkLst>
          <pc:docMk/>
          <pc:sldMk cId="3652438114" sldId="408"/>
        </pc:sldMkLst>
      </pc:sldChg>
      <pc:sldChg chg="del">
        <pc:chgData name="Aline Pinto" userId="5fe07713-ad37-4d9a-b895-ad3cfbec7dff" providerId="ADAL" clId="{85D096EB-32ED-45D1-8DC7-248C71D34BBA}" dt="2020-03-05T21:24:27.813" v="967" actId="47"/>
        <pc:sldMkLst>
          <pc:docMk/>
          <pc:sldMk cId="3500740825" sldId="409"/>
        </pc:sldMkLst>
      </pc:sldChg>
      <pc:sldChg chg="modSp mod modAnim">
        <pc:chgData name="Aline Pinto" userId="5fe07713-ad37-4d9a-b895-ad3cfbec7dff" providerId="ADAL" clId="{85D096EB-32ED-45D1-8DC7-248C71D34BBA}" dt="2020-03-05T22:24:03.720" v="1641" actId="1035"/>
        <pc:sldMkLst>
          <pc:docMk/>
          <pc:sldMk cId="2562787504" sldId="413"/>
        </pc:sldMkLst>
        <pc:spChg chg="mod">
          <ac:chgData name="Aline Pinto" userId="5fe07713-ad37-4d9a-b895-ad3cfbec7dff" providerId="ADAL" clId="{85D096EB-32ED-45D1-8DC7-248C71D34BBA}" dt="2020-03-05T22:24:03.720" v="1641" actId="1035"/>
          <ac:spMkLst>
            <pc:docMk/>
            <pc:sldMk cId="2562787504" sldId="413"/>
            <ac:spMk id="209" creationId="{00000000-0000-0000-0000-000000000000}"/>
          </ac:spMkLst>
        </pc:spChg>
      </pc:sldChg>
      <pc:sldChg chg="modSp mod">
        <pc:chgData name="Aline Pinto" userId="5fe07713-ad37-4d9a-b895-ad3cfbec7dff" providerId="ADAL" clId="{85D096EB-32ED-45D1-8DC7-248C71D34BBA}" dt="2020-03-05T22:26:19.918" v="1764" actId="20577"/>
        <pc:sldMkLst>
          <pc:docMk/>
          <pc:sldMk cId="420942769" sldId="414"/>
        </pc:sldMkLst>
        <pc:spChg chg="mod">
          <ac:chgData name="Aline Pinto" userId="5fe07713-ad37-4d9a-b895-ad3cfbec7dff" providerId="ADAL" clId="{85D096EB-32ED-45D1-8DC7-248C71D34BBA}" dt="2020-03-05T22:26:19.918" v="1764" actId="20577"/>
          <ac:spMkLst>
            <pc:docMk/>
            <pc:sldMk cId="420942769" sldId="414"/>
            <ac:spMk id="209" creationId="{00000000-0000-0000-0000-000000000000}"/>
          </ac:spMkLst>
        </pc:spChg>
      </pc:sldChg>
      <pc:sldChg chg="addSp delSp modSp mod">
        <pc:chgData name="Aline Pinto" userId="5fe07713-ad37-4d9a-b895-ad3cfbec7dff" providerId="ADAL" clId="{85D096EB-32ED-45D1-8DC7-248C71D34BBA}" dt="2020-03-05T22:20:29.598" v="1518" actId="20577"/>
        <pc:sldMkLst>
          <pc:docMk/>
          <pc:sldMk cId="4046131737" sldId="416"/>
        </pc:sldMkLst>
        <pc:spChg chg="del">
          <ac:chgData name="Aline Pinto" userId="5fe07713-ad37-4d9a-b895-ad3cfbec7dff" providerId="ADAL" clId="{85D096EB-32ED-45D1-8DC7-248C71D34BBA}" dt="2020-03-05T22:16:17.336" v="1271" actId="478"/>
          <ac:spMkLst>
            <pc:docMk/>
            <pc:sldMk cId="4046131737" sldId="416"/>
            <ac:spMk id="29" creationId="{5936F50F-6D21-4DC9-B7D1-BEADD6E4A989}"/>
          </ac:spMkLst>
        </pc:spChg>
        <pc:spChg chg="add">
          <ac:chgData name="Aline Pinto" userId="5fe07713-ad37-4d9a-b895-ad3cfbec7dff" providerId="ADAL" clId="{85D096EB-32ED-45D1-8DC7-248C71D34BBA}" dt="2020-03-05T22:16:18.160" v="1272"/>
          <ac:spMkLst>
            <pc:docMk/>
            <pc:sldMk cId="4046131737" sldId="416"/>
            <ac:spMk id="30" creationId="{5E04D6C8-8976-487B-B0B2-A52B2954BC42}"/>
          </ac:spMkLst>
        </pc:spChg>
        <pc:spChg chg="mod">
          <ac:chgData name="Aline Pinto" userId="5fe07713-ad37-4d9a-b895-ad3cfbec7dff" providerId="ADAL" clId="{85D096EB-32ED-45D1-8DC7-248C71D34BBA}" dt="2020-03-05T22:18:31.955" v="1378" actId="6549"/>
          <ac:spMkLst>
            <pc:docMk/>
            <pc:sldMk cId="4046131737" sldId="416"/>
            <ac:spMk id="687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2:20:29.598" v="1518" actId="20577"/>
          <ac:spMkLst>
            <pc:docMk/>
            <pc:sldMk cId="4046131737" sldId="416"/>
            <ac:spMk id="690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5T22:18:29.364" v="1377" actId="6549"/>
          <ac:spMkLst>
            <pc:docMk/>
            <pc:sldMk cId="4046131737" sldId="416"/>
            <ac:spMk id="696" creationId="{00000000-0000-0000-0000-000000000000}"/>
          </ac:spMkLst>
        </pc:spChg>
      </pc:sldChg>
      <pc:sldChg chg="del">
        <pc:chgData name="Aline Pinto" userId="5fe07713-ad37-4d9a-b895-ad3cfbec7dff" providerId="ADAL" clId="{85D096EB-32ED-45D1-8DC7-248C71D34BBA}" dt="2020-03-06T13:27:35.275" v="1792" actId="47"/>
        <pc:sldMkLst>
          <pc:docMk/>
          <pc:sldMk cId="0" sldId="422"/>
        </pc:sldMkLst>
      </pc:sldChg>
      <pc:sldChg chg="del">
        <pc:chgData name="Aline Pinto" userId="5fe07713-ad37-4d9a-b895-ad3cfbec7dff" providerId="ADAL" clId="{85D096EB-32ED-45D1-8DC7-248C71D34BBA}" dt="2020-03-06T13:27:35.275" v="1792" actId="47"/>
        <pc:sldMkLst>
          <pc:docMk/>
          <pc:sldMk cId="0" sldId="423"/>
        </pc:sldMkLst>
      </pc:sldChg>
      <pc:sldChg chg="del">
        <pc:chgData name="Aline Pinto" userId="5fe07713-ad37-4d9a-b895-ad3cfbec7dff" providerId="ADAL" clId="{85D096EB-32ED-45D1-8DC7-248C71D34BBA}" dt="2020-03-06T13:27:35.275" v="1792" actId="47"/>
        <pc:sldMkLst>
          <pc:docMk/>
          <pc:sldMk cId="0" sldId="424"/>
        </pc:sldMkLst>
      </pc:sldChg>
      <pc:sldChg chg="delSp del mod">
        <pc:chgData name="Aline Pinto" userId="5fe07713-ad37-4d9a-b895-ad3cfbec7dff" providerId="ADAL" clId="{85D096EB-32ED-45D1-8DC7-248C71D34BBA}" dt="2020-03-06T13:44:14.618" v="1795" actId="47"/>
        <pc:sldMkLst>
          <pc:docMk/>
          <pc:sldMk cId="453685135" sldId="425"/>
        </pc:sldMkLst>
        <pc:spChg chg="del">
          <ac:chgData name="Aline Pinto" userId="5fe07713-ad37-4d9a-b895-ad3cfbec7dff" providerId="ADAL" clId="{85D096EB-32ED-45D1-8DC7-248C71D34BBA}" dt="2020-03-05T22:28:03.213" v="1787" actId="478"/>
          <ac:spMkLst>
            <pc:docMk/>
            <pc:sldMk cId="453685135" sldId="425"/>
            <ac:spMk id="2" creationId="{36E014B0-4B49-4ED9-B27A-6CB8854E14B2}"/>
          </ac:spMkLst>
        </pc:spChg>
        <pc:spChg chg="del">
          <ac:chgData name="Aline Pinto" userId="5fe07713-ad37-4d9a-b895-ad3cfbec7dff" providerId="ADAL" clId="{85D096EB-32ED-45D1-8DC7-248C71D34BBA}" dt="2020-03-05T22:28:03.213" v="1787" actId="478"/>
          <ac:spMkLst>
            <pc:docMk/>
            <pc:sldMk cId="453685135" sldId="425"/>
            <ac:spMk id="13" creationId="{36E014B0-4B49-4ED9-B27A-6CB8854E14B2}"/>
          </ac:spMkLst>
        </pc:spChg>
        <pc:picChg chg="del">
          <ac:chgData name="Aline Pinto" userId="5fe07713-ad37-4d9a-b895-ad3cfbec7dff" providerId="ADAL" clId="{85D096EB-32ED-45D1-8DC7-248C71D34BBA}" dt="2020-03-05T22:28:03.213" v="1787" actId="478"/>
          <ac:picMkLst>
            <pc:docMk/>
            <pc:sldMk cId="453685135" sldId="425"/>
            <ac:picMk id="4" creationId="{00000000-0000-0000-0000-000000000000}"/>
          </ac:picMkLst>
        </pc:picChg>
        <pc:picChg chg="del">
          <ac:chgData name="Aline Pinto" userId="5fe07713-ad37-4d9a-b895-ad3cfbec7dff" providerId="ADAL" clId="{85D096EB-32ED-45D1-8DC7-248C71D34BBA}" dt="2020-03-05T22:28:03.213" v="1787" actId="478"/>
          <ac:picMkLst>
            <pc:docMk/>
            <pc:sldMk cId="453685135" sldId="425"/>
            <ac:picMk id="9" creationId="{00000000-0000-0000-0000-000000000000}"/>
          </ac:picMkLst>
        </pc:picChg>
      </pc:sldChg>
      <pc:sldChg chg="add">
        <pc:chgData name="Aline Pinto" userId="5fe07713-ad37-4d9a-b895-ad3cfbec7dff" providerId="ADAL" clId="{85D096EB-32ED-45D1-8DC7-248C71D34BBA}" dt="2020-03-06T13:44:11.098" v="1794"/>
        <pc:sldMkLst>
          <pc:docMk/>
          <pc:sldMk cId="2127988698" sldId="426"/>
        </pc:sldMkLst>
      </pc:sldChg>
      <pc:sldChg chg="modSp add mod modAnim">
        <pc:chgData name="Aline Pinto" userId="5fe07713-ad37-4d9a-b895-ad3cfbec7dff" providerId="ADAL" clId="{85D096EB-32ED-45D1-8DC7-248C71D34BBA}" dt="2020-03-06T16:48:53.502" v="2374" actId="13926"/>
        <pc:sldMkLst>
          <pc:docMk/>
          <pc:sldMk cId="4286792977" sldId="427"/>
        </pc:sldMkLst>
        <pc:spChg chg="mod">
          <ac:chgData name="Aline Pinto" userId="5fe07713-ad37-4d9a-b895-ad3cfbec7dff" providerId="ADAL" clId="{85D096EB-32ED-45D1-8DC7-248C71D34BBA}" dt="2020-03-06T16:48:53.502" v="2374" actId="13926"/>
          <ac:spMkLst>
            <pc:docMk/>
            <pc:sldMk cId="4286792977" sldId="427"/>
            <ac:spMk id="209" creationId="{00000000-0000-0000-0000-000000000000}"/>
          </ac:spMkLst>
        </pc:spChg>
        <pc:spChg chg="mod">
          <ac:chgData name="Aline Pinto" userId="5fe07713-ad37-4d9a-b895-ad3cfbec7dff" providerId="ADAL" clId="{85D096EB-32ED-45D1-8DC7-248C71D34BBA}" dt="2020-03-06T13:50:12.216" v="1809" actId="20577"/>
          <ac:spMkLst>
            <pc:docMk/>
            <pc:sldMk cId="4286792977" sldId="427"/>
            <ac:spMk id="2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 </a:t>
            </a: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B18EF5F-EFB2-4862-8505-26EBACFCEC8C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06t7G0JW8cmWU9EWVYZ31m/Spt_17%5bALIMENTAC%CC%A7A%CC%83O%5d-Terceirizadas_sprint17?node-id=687: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06t7G0JW8cmWU9EWVYZ31m/Spt_17%5bALIMENTAC%CC%A7A%CC%83O%5d-Terceirizadas_sprint17?node-id=687: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3700" cy="3079750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3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75FADEA-A0B5-4139-988A-9BBF3C33F763}" type="slidenum">
              <a:rPr lang="pt-BR" sz="1200" b="0" strike="noStrike" spc="-1">
                <a:solidFill>
                  <a:srgbClr val="000000"/>
                </a:solidFill>
                <a:latin typeface="Calibri Light"/>
                <a:ea typeface="+mn-ea"/>
              </a:rPr>
              <a:t>2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6800"/>
          </a:xfrm>
          <a:prstGeom prst="rect">
            <a:avLst/>
          </a:prstGeom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134484A-C233-412B-9CB7-FDBC2A67E7E0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16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6480"/>
          </a:xfrm>
          <a:prstGeom prst="rect">
            <a:avLst/>
          </a:prstGeom>
        </p:spPr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pt-BR" sz="12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https://www.figma.com/file/06t7G0JW8cmWU9EWVYZ31m/Spt_17%5BALIMENTAC%CC%A7A%CC%83O%5D-Terceirizadas_sprint17?node-id=687%3A0</a:t>
            </a:r>
            <a:endParaRPr lang="pt-BR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pt-BR" sz="12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https://www.figma.com/file/06t7G0JW8cmWU9EWVYZ31m/Spt_17%5BALIMENTAC%CC%A7A%CC%83O%5D-Terceirizadas_sprint17?node-id=687%3A0</a:t>
            </a:r>
            <a:endParaRPr lang="pt-BR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760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AE2B837-ABDE-425C-9EC1-A4EFCC06EB99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17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680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1E412A8-6BF7-46BD-A803-9A8D5648FC6A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680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5AEFA2-3C57-458B-A264-EB85D6565CA2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B18EF5F-EFB2-4862-8505-26EBACFCEC8C}" type="slidenum">
              <a:rPr lang="pt-BR" sz="1400" b="0" strike="noStrike" spc="-1" smtClean="0">
                <a:latin typeface="Times New Roman"/>
              </a:rPr>
              <a:t>24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3204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3700" cy="307975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644E86-5112-4211-9FE9-BB4708FE3DAA}" type="slidenum">
              <a:rPr lang="pt-BR" sz="1200" b="0" strike="noStrike" spc="-1">
                <a:solidFill>
                  <a:srgbClr val="000000"/>
                </a:solidFill>
                <a:latin typeface="Calibri Light"/>
                <a:ea typeface="+mn-ea"/>
              </a:rPr>
              <a:t>25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299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3700" cy="307975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644E86-5112-4211-9FE9-BB4708FE3DAA}" type="slidenum">
              <a:rPr lang="pt-BR" sz="1200" b="0" strike="noStrike" spc="-1">
                <a:solidFill>
                  <a:srgbClr val="000000"/>
                </a:solidFill>
                <a:latin typeface="Calibri Light"/>
                <a:ea typeface="+mn-ea"/>
              </a:rPr>
              <a:t>29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228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83AD28D-333A-429F-889A-18B6D543E610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 dirty="0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83AD28D-333A-429F-889A-18B6D543E610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86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83AD28D-333A-429F-889A-18B6D543E610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19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83AD28D-333A-429F-889A-18B6D543E610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538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B18EF5F-EFB2-4862-8505-26EBACFCEC8C}" type="slidenum">
              <a:rPr lang="pt-BR" sz="1400" b="0" strike="noStrike" spc="-1" smtClean="0">
                <a:latin typeface="Times New Roman"/>
              </a:rPr>
              <a:t>7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365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73700" cy="307975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79920" cy="359388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9" name="CustomShape 3"/>
          <p:cNvSpPr/>
          <p:nvPr/>
        </p:nvSpPr>
        <p:spPr>
          <a:xfrm>
            <a:off x="3884760" y="8685360"/>
            <a:ext cx="2965320" cy="45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8644E86-5112-4211-9FE9-BB4708FE3DAA}" type="slidenum">
              <a:rPr lang="pt-BR" sz="1200" b="0" strike="noStrike" spc="-1">
                <a:solidFill>
                  <a:srgbClr val="000000"/>
                </a:solidFill>
                <a:latin typeface="Calibri Light"/>
                <a:ea typeface="+mn-ea"/>
              </a:rPr>
              <a:t>10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6800"/>
          </a:xfrm>
          <a:prstGeom prst="rect">
            <a:avLst/>
          </a:prstGeom>
        </p:spPr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pt-BR" sz="12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https://www.figma.com/file/06t7G0JW8cmWU9EWVYZ31m/Spt_17%5BALIMENTAC%CC%A7A%CC%83O%5D-Terceirizadas_sprint17?node-id=687%3A0</a:t>
            </a:r>
            <a:endParaRPr lang="pt-BR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pt-BR" sz="12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https://www.figma.com/file/06t7G0JW8cmWU9EWVYZ31m/Spt_17%5BALIMENTAC%CC%A7A%CC%83O%5D-Terceirizadas_sprint17?node-id=687%3A0</a:t>
            </a:r>
            <a:endParaRPr lang="pt-BR" sz="12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760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AE2B837-ABDE-425C-9EC1-A4EFCC06EB99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14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56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680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CA4FCB2-C853-407E-BACC-AD667461B4EC}" type="slidenum">
              <a:rPr lang="pt-BR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02140" y="6573078"/>
            <a:ext cx="518886" cy="25498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BE066133-1B1A-44E9-BBFD-E8233527155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2192000" cy="6966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>
                <a:solidFill>
                  <a:srgbClr val="004899"/>
                </a:solidFill>
              </a:defRPr>
            </a:lvl1pPr>
          </a:lstStyle>
          <a:p>
            <a:pPr lvl="0"/>
            <a:r>
              <a:rPr lang="pt-BR" dirty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243977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1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hyperlink" Target="https://hom-terceirizadas.sme.prefeitura.sp.gov.br/login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hyperlink" Target="https://hom-terceirizadas.sme.prefeitura.sp.gov.br/log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scolaaberta.sme.prefeitura.sp.gov.br/" TargetMode="Externa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s://vaganacreche.sme.prefeitura.sp.gov.br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hyperlink" Target="https://imoveis.sme.prefeitura.sp.gov.br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0"/>
            <a:ext cx="12185640" cy="6851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Imagem 3"/>
          <p:cNvPicPr/>
          <p:nvPr/>
        </p:nvPicPr>
        <p:blipFill>
          <a:blip r:embed="rId2"/>
          <a:stretch/>
        </p:blipFill>
        <p:spPr>
          <a:xfrm>
            <a:off x="3460320" y="2769480"/>
            <a:ext cx="5264640" cy="131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495240" y="2840040"/>
            <a:ext cx="8823240" cy="65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4501"/>
              </a:lnSpc>
            </a:pPr>
            <a:r>
              <a:rPr lang="pt-BR" sz="3200" b="1" strike="noStrike" spc="-1">
                <a:solidFill>
                  <a:srgbClr val="004899"/>
                </a:solidFill>
                <a:latin typeface="Arial"/>
                <a:ea typeface="DejaVu Sans"/>
              </a:rPr>
              <a:t>Detalhamento das Células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537720" y="3429000"/>
            <a:ext cx="80964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E94E1B"/>
                </a:solidFill>
                <a:latin typeface="Arial"/>
                <a:ea typeface="DejaVu Sans"/>
              </a:rPr>
              <a:t>Acompanhamento da Evolução e Entrega 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283" name="Gráfico 6"/>
          <p:cNvPicPr/>
          <p:nvPr/>
        </p:nvPicPr>
        <p:blipFill>
          <a:blip r:embed="rId3"/>
          <a:stretch/>
        </p:blipFill>
        <p:spPr>
          <a:xfrm>
            <a:off x="-5400" y="-13680"/>
            <a:ext cx="3182040" cy="6422760"/>
          </a:xfrm>
          <a:prstGeom prst="rect">
            <a:avLst/>
          </a:prstGeom>
          <a:ln>
            <a:noFill/>
          </a:ln>
        </p:spPr>
      </p:pic>
      <p:pic>
        <p:nvPicPr>
          <p:cNvPr id="284" name="Imagem 5"/>
          <p:cNvPicPr/>
          <p:nvPr/>
        </p:nvPicPr>
        <p:blipFill>
          <a:blip r:embed="rId4"/>
          <a:stretch/>
        </p:blipFill>
        <p:spPr>
          <a:xfrm>
            <a:off x="10607040" y="6353280"/>
            <a:ext cx="1136880" cy="186480"/>
          </a:xfrm>
          <a:prstGeom prst="rect">
            <a:avLst/>
          </a:prstGeom>
          <a:ln>
            <a:noFill/>
          </a:ln>
        </p:spPr>
      </p:pic>
      <p:pic>
        <p:nvPicPr>
          <p:cNvPr id="285" name="Imagem 7"/>
          <p:cNvPicPr/>
          <p:nvPr/>
        </p:nvPicPr>
        <p:blipFill>
          <a:blip r:embed="rId5"/>
          <a:srcRect l="12785" r="11895"/>
          <a:stretch/>
        </p:blipFill>
        <p:spPr>
          <a:xfrm>
            <a:off x="9306000" y="141120"/>
            <a:ext cx="2747160" cy="208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Comunicação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266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267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5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6"/>
          <p:cNvSpPr/>
          <p:nvPr/>
        </p:nvSpPr>
        <p:spPr>
          <a:xfrm>
            <a:off x="9825840" y="2266560"/>
            <a:ext cx="20786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7"/>
          <p:cNvSpPr/>
          <p:nvPr/>
        </p:nvSpPr>
        <p:spPr>
          <a:xfrm>
            <a:off x="285840" y="2266560"/>
            <a:ext cx="3682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8"/>
          <p:cNvSpPr/>
          <p:nvPr/>
        </p:nvSpPr>
        <p:spPr>
          <a:xfrm>
            <a:off x="288720" y="22766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275" name="Table 9"/>
          <p:cNvGraphicFramePr/>
          <p:nvPr/>
        </p:nvGraphicFramePr>
        <p:xfrm>
          <a:off x="285840" y="988560"/>
          <a:ext cx="11633040" cy="110340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Portal SME: Pagina das DRES e Conselhos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Janeiro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Abril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FABAB"/>
                      </a:solidFill>
                    </a:lnL>
                    <a:lnR w="12240">
                      <a:solidFill>
                        <a:srgbClr val="AFABAB"/>
                      </a:solidFill>
                    </a:lnR>
                    <a:lnT w="12240">
                      <a:solidFill>
                        <a:srgbClr val="AFABAB"/>
                      </a:solidFill>
                    </a:lnT>
                    <a:lnB w="12240">
                      <a:solidFill>
                        <a:srgbClr val="AFABAB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6" name="CustomShape 10"/>
          <p:cNvSpPr/>
          <p:nvPr/>
        </p:nvSpPr>
        <p:spPr>
          <a:xfrm>
            <a:off x="9825840" y="22766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77" name="CustomShape 11"/>
          <p:cNvSpPr/>
          <p:nvPr/>
        </p:nvSpPr>
        <p:spPr>
          <a:xfrm>
            <a:off x="9895680" y="2662560"/>
            <a:ext cx="1995840" cy="173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PO: Patricia e Carlos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COTIC: Marcia e Filipe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Analista UX</a:t>
            </a:r>
            <a:r>
              <a:rPr lang="pt-BR" sz="10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Desenvolvedor PHP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278" name="CustomShape 12"/>
          <p:cNvSpPr/>
          <p:nvPr/>
        </p:nvSpPr>
        <p:spPr>
          <a:xfrm>
            <a:off x="319320" y="2670480"/>
            <a:ext cx="3648960" cy="156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Notícias da DRE</a:t>
            </a:r>
            <a:endParaRPr lang="pt-BR" sz="1300" b="0" strike="noStrike" spc="-1" dirty="0">
              <a:latin typeface="Arial"/>
            </a:endParaRPr>
          </a:p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Agenda da DRE</a:t>
            </a:r>
            <a:endParaRPr lang="pt-BR" sz="1300" b="0" strike="noStrike" spc="-1" dirty="0">
              <a:latin typeface="Arial"/>
            </a:endParaRPr>
          </a:p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Admin da DRE</a:t>
            </a:r>
            <a:endParaRPr lang="pt-BR" sz="12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Páginas dos Conselhos 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279" name="CustomShape 13"/>
          <p:cNvSpPr/>
          <p:nvPr/>
        </p:nvSpPr>
        <p:spPr>
          <a:xfrm>
            <a:off x="26928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14"/>
          <p:cNvSpPr/>
          <p:nvPr/>
        </p:nvSpPr>
        <p:spPr>
          <a:xfrm>
            <a:off x="27216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1" name="CustomShape 15"/>
          <p:cNvSpPr/>
          <p:nvPr/>
        </p:nvSpPr>
        <p:spPr>
          <a:xfrm>
            <a:off x="287640" y="5066640"/>
            <a:ext cx="3680640" cy="13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16"/>
          <p:cNvSpPr/>
          <p:nvPr/>
        </p:nvSpPr>
        <p:spPr>
          <a:xfrm>
            <a:off x="4131720" y="2266560"/>
            <a:ext cx="5527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17"/>
          <p:cNvSpPr/>
          <p:nvPr/>
        </p:nvSpPr>
        <p:spPr>
          <a:xfrm>
            <a:off x="4131720" y="22766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4" name="CustomShape 18"/>
          <p:cNvSpPr/>
          <p:nvPr/>
        </p:nvSpPr>
        <p:spPr>
          <a:xfrm>
            <a:off x="4163400" y="2650680"/>
            <a:ext cx="549576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Desenvolvimento das páginas das </a:t>
            </a:r>
            <a:r>
              <a:rPr lang="pt-BR" sz="13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DREs</a:t>
            </a: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spc="-1" dirty="0">
                <a:latin typeface="Arial"/>
              </a:rPr>
              <a:t>Desenvolvimento das páginas dos Conselhos</a:t>
            </a: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300" spc="-1" dirty="0">
                <a:latin typeface="Arial"/>
              </a:rPr>
              <a:t>Melhorias no algorítmico de buscas </a:t>
            </a:r>
          </a:p>
          <a:p>
            <a:pPr marL="9525">
              <a:lnSpc>
                <a:spcPct val="150000"/>
              </a:lnSpc>
              <a:buClr>
                <a:srgbClr val="000000"/>
              </a:buClr>
            </a:pPr>
            <a:endParaRPr lang="pt-BR" sz="1300" spc="-1" dirty="0">
              <a:latin typeface="Arial"/>
            </a:endParaRPr>
          </a:p>
        </p:txBody>
      </p:sp>
      <p:sp>
        <p:nvSpPr>
          <p:cNvPr id="285" name="CustomShape 19"/>
          <p:cNvSpPr/>
          <p:nvPr/>
        </p:nvSpPr>
        <p:spPr>
          <a:xfrm>
            <a:off x="421560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20"/>
          <p:cNvSpPr/>
          <p:nvPr/>
        </p:nvSpPr>
        <p:spPr>
          <a:xfrm>
            <a:off x="421884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7" name="CustomShape 21"/>
          <p:cNvSpPr/>
          <p:nvPr/>
        </p:nvSpPr>
        <p:spPr>
          <a:xfrm>
            <a:off x="8107560" y="4664160"/>
            <a:ext cx="381852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2"/>
          <p:cNvSpPr/>
          <p:nvPr/>
        </p:nvSpPr>
        <p:spPr>
          <a:xfrm>
            <a:off x="8121240" y="4664160"/>
            <a:ext cx="3815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89" name="CustomShape 23"/>
          <p:cNvSpPr/>
          <p:nvPr/>
        </p:nvSpPr>
        <p:spPr>
          <a:xfrm>
            <a:off x="8177760" y="5066640"/>
            <a:ext cx="3680640" cy="103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0" name="CustomShape 24"/>
          <p:cNvSpPr/>
          <p:nvPr/>
        </p:nvSpPr>
        <p:spPr>
          <a:xfrm>
            <a:off x="4491000" y="5118480"/>
            <a:ext cx="3680640" cy="13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91" name="CustomShape 25"/>
          <p:cNvSpPr/>
          <p:nvPr/>
        </p:nvSpPr>
        <p:spPr>
          <a:xfrm>
            <a:off x="72000" y="4392000"/>
            <a:ext cx="173160" cy="33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6"/>
          <p:cNvSpPr/>
          <p:nvPr/>
        </p:nvSpPr>
        <p:spPr>
          <a:xfrm>
            <a:off x="8177760" y="5041800"/>
            <a:ext cx="3686400" cy="143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819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Servidor WEB e de banco estão na mesma máquina</a:t>
            </a:r>
            <a:r>
              <a:rPr lang="pt-BR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93" name="CustomShape 27"/>
          <p:cNvSpPr/>
          <p:nvPr/>
        </p:nvSpPr>
        <p:spPr>
          <a:xfrm>
            <a:off x="411120" y="5080680"/>
            <a:ext cx="3680640" cy="135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622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Comunicação – RoadMap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295" name="Imagem 4"/>
          <p:cNvPicPr/>
          <p:nvPr/>
        </p:nvPicPr>
        <p:blipFill>
          <a:blip r:embed="rId2"/>
          <a:stretch/>
        </p:blipFill>
        <p:spPr>
          <a:xfrm>
            <a:off x="37368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296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297" name="CustomShape 2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5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6"/>
          <p:cNvSpPr/>
          <p:nvPr/>
        </p:nvSpPr>
        <p:spPr>
          <a:xfrm>
            <a:off x="4083480" y="2558160"/>
            <a:ext cx="1818000" cy="39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2" name="Imagem 4"/>
          <p:cNvPicPr/>
          <p:nvPr/>
        </p:nvPicPr>
        <p:blipFill>
          <a:blip r:embed="rId2"/>
          <a:stretch/>
        </p:blipFill>
        <p:spPr>
          <a:xfrm>
            <a:off x="366480" y="137520"/>
            <a:ext cx="1241640" cy="456480"/>
          </a:xfrm>
          <a:prstGeom prst="rect">
            <a:avLst/>
          </a:prstGeom>
          <a:ln>
            <a:noFill/>
          </a:ln>
        </p:spPr>
      </p:pic>
      <p:pic>
        <p:nvPicPr>
          <p:cNvPr id="303" name="Imagem 6"/>
          <p:cNvPicPr/>
          <p:nvPr/>
        </p:nvPicPr>
        <p:blipFill>
          <a:blip r:embed="rId3"/>
          <a:stretch/>
        </p:blipFill>
        <p:spPr>
          <a:xfrm>
            <a:off x="10173240" y="287640"/>
            <a:ext cx="1677600" cy="412560"/>
          </a:xfrm>
          <a:prstGeom prst="rect">
            <a:avLst/>
          </a:prstGeom>
          <a:ln>
            <a:noFill/>
          </a:ln>
        </p:spPr>
      </p:pic>
      <p:sp>
        <p:nvSpPr>
          <p:cNvPr id="304" name="CustomShape 7"/>
          <p:cNvSpPr/>
          <p:nvPr/>
        </p:nvSpPr>
        <p:spPr>
          <a:xfrm rot="15598200">
            <a:off x="9939600" y="-37800"/>
            <a:ext cx="1422360" cy="1545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Line 8"/>
          <p:cNvSpPr/>
          <p:nvPr/>
        </p:nvSpPr>
        <p:spPr>
          <a:xfrm flipH="1">
            <a:off x="93600" y="7048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0283760" y="73080"/>
            <a:ext cx="33480" cy="33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72360" y="694800"/>
            <a:ext cx="33480" cy="33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1657800" y="1902960"/>
            <a:ext cx="21549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309" name="CustomShape 12"/>
          <p:cNvSpPr/>
          <p:nvPr/>
        </p:nvSpPr>
        <p:spPr>
          <a:xfrm>
            <a:off x="4076280" y="2550960"/>
            <a:ext cx="1817640" cy="39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5277600" y="2001240"/>
            <a:ext cx="1702080" cy="423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7454160" y="1996920"/>
            <a:ext cx="181584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9687600" y="1986840"/>
            <a:ext cx="1758960" cy="302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0B2AA2F6-5975-4C59-AB6D-75C3D9AC4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20" y="1200067"/>
            <a:ext cx="11700292" cy="4946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7216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 dirty="0">
                <a:solidFill>
                  <a:srgbClr val="000000"/>
                </a:solidFill>
                <a:latin typeface="Arial"/>
              </a:rPr>
              <a:t>PTRF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49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50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7"/>
          <p:cNvSpPr/>
          <p:nvPr/>
        </p:nvSpPr>
        <p:spPr>
          <a:xfrm>
            <a:off x="9825840" y="2266560"/>
            <a:ext cx="20786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285840" y="2266560"/>
            <a:ext cx="3682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9"/>
          <p:cNvSpPr/>
          <p:nvPr/>
        </p:nvSpPr>
        <p:spPr>
          <a:xfrm>
            <a:off x="288720" y="22766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458" name="Table 10"/>
          <p:cNvGraphicFramePr/>
          <p:nvPr/>
        </p:nvGraphicFramePr>
        <p:xfrm>
          <a:off x="285840" y="988560"/>
          <a:ext cx="11633040" cy="1103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SIG.Escola</a:t>
                      </a: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560"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1400" b="0" strike="noStrike" spc="-1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9" name="CustomShape 11"/>
          <p:cNvSpPr/>
          <p:nvPr/>
        </p:nvSpPr>
        <p:spPr>
          <a:xfrm>
            <a:off x="9825840" y="22766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9877320" y="2727360"/>
            <a:ext cx="19958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 :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Ananda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Filipe e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Fernando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UX / UI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03 Desenvolvedores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319320" y="2670480"/>
            <a:ext cx="3648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latin typeface="Arial"/>
              </a:rPr>
              <a:t>MVP1 </a:t>
            </a:r>
          </a:p>
          <a:p>
            <a:pPr marL="742950" lvl="1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spc="-1">
                <a:latin typeface="Arial"/>
              </a:rPr>
              <a:t>Cadastro das Despesas</a:t>
            </a:r>
            <a:endParaRPr lang="pt-BR" sz="1400" b="0" strike="noStrike" spc="-1">
              <a:latin typeface="Arial"/>
            </a:endParaRPr>
          </a:p>
          <a:p>
            <a:pPr marL="742950" lvl="1" indent="-275590">
              <a:lnSpc>
                <a:spcPct val="150000"/>
              </a:lnSpc>
              <a:buFont typeface="Arial"/>
              <a:buChar char="•"/>
            </a:pPr>
            <a:r>
              <a:rPr lang="pt-BR" sz="1400" spc="-1">
                <a:latin typeface="Arial"/>
              </a:rPr>
              <a:t>Extração Documento para Prestação de Contas</a:t>
            </a:r>
          </a:p>
          <a:p>
            <a:pPr marL="742950" lvl="1" indent="-275590">
              <a:lnSpc>
                <a:spcPct val="150000"/>
              </a:lnSpc>
              <a:buFont typeface="Arial"/>
              <a:buChar char="•"/>
            </a:pPr>
            <a:r>
              <a:rPr lang="pt-BR" sz="1400" spc="-1">
                <a:latin typeface="Arial"/>
              </a:rPr>
              <a:t>Dados das APMs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400" spc="-1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27216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4131720" y="2266560"/>
            <a:ext cx="5527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6"/>
          <p:cNvSpPr/>
          <p:nvPr/>
        </p:nvSpPr>
        <p:spPr>
          <a:xfrm>
            <a:off x="4131720" y="22766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5" name="CustomShape 17"/>
          <p:cNvSpPr/>
          <p:nvPr/>
        </p:nvSpPr>
        <p:spPr>
          <a:xfrm>
            <a:off x="4163400" y="2649600"/>
            <a:ext cx="5495760" cy="17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394335" lvl="1" indent="-171450">
              <a:lnSpc>
                <a:spcPct val="100000"/>
              </a:lnSpc>
              <a:spcBef>
                <a:spcPts val="300"/>
              </a:spcBef>
              <a:buFont typeface="Arial"/>
              <a:buChar char="•"/>
            </a:pPr>
            <a:endParaRPr lang="pt-BR" sz="1200" spc="-1" dirty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Andamento</a:t>
            </a:r>
            <a:endParaRPr lang="pt-BR" sz="1200" b="0" strike="noStrike" spc="-1" dirty="0">
              <a:latin typeface="Arial"/>
            </a:endParaRPr>
          </a:p>
          <a:p>
            <a:pPr marL="412115" indent="-171450"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spc="-1">
                <a:solidFill>
                  <a:srgbClr val="000000"/>
                </a:solidFill>
                <a:latin typeface="Arial"/>
                <a:cs typeface="Arial"/>
              </a:rPr>
              <a:t>Protótipo MVP 1 com os testes de usuários</a:t>
            </a:r>
            <a:endParaRPr lang="pt-BR" sz="1200" spc="-1" dirty="0">
              <a:solidFill>
                <a:srgbClr val="000000"/>
              </a:solidFill>
              <a:latin typeface="Arial"/>
            </a:endParaRPr>
          </a:p>
          <a:p>
            <a:pPr marL="412115" indent="-171450"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spc="-1">
                <a:solidFill>
                  <a:srgbClr val="000000"/>
                </a:solidFill>
                <a:latin typeface="Arial"/>
              </a:rPr>
              <a:t>Criação das histórias para início</a:t>
            </a:r>
            <a:r>
              <a:rPr lang="pt-BR" sz="1200" spc="-1" dirty="0">
                <a:solidFill>
                  <a:srgbClr val="000000"/>
                </a:solidFill>
                <a:latin typeface="Arial"/>
              </a:rPr>
              <a:t> da Sprint 1 </a:t>
            </a:r>
            <a:endParaRPr lang="pt-BR" sz="1200" b="0" strike="noStrike" spc="-1">
              <a:latin typeface="Arial"/>
            </a:endParaRPr>
          </a:p>
          <a:p>
            <a:pPr marL="412115" indent="-171450"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466" name="CustomShape 18"/>
          <p:cNvSpPr/>
          <p:nvPr/>
        </p:nvSpPr>
        <p:spPr>
          <a:xfrm>
            <a:off x="421560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9"/>
          <p:cNvSpPr/>
          <p:nvPr/>
        </p:nvSpPr>
        <p:spPr>
          <a:xfrm>
            <a:off x="421884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8" name="CustomShape 20"/>
          <p:cNvSpPr/>
          <p:nvPr/>
        </p:nvSpPr>
        <p:spPr>
          <a:xfrm>
            <a:off x="8107560" y="4664160"/>
            <a:ext cx="381852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1"/>
          <p:cNvSpPr/>
          <p:nvPr/>
        </p:nvSpPr>
        <p:spPr>
          <a:xfrm>
            <a:off x="8121240" y="4664160"/>
            <a:ext cx="3815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71" name="CustomShape 23"/>
          <p:cNvSpPr/>
          <p:nvPr/>
        </p:nvSpPr>
        <p:spPr>
          <a:xfrm>
            <a:off x="4204800" y="5066640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4"/>
          <p:cNvSpPr/>
          <p:nvPr/>
        </p:nvSpPr>
        <p:spPr>
          <a:xfrm>
            <a:off x="537120" y="5073480"/>
            <a:ext cx="334692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5"/>
          <p:cNvSpPr/>
          <p:nvPr/>
        </p:nvSpPr>
        <p:spPr>
          <a:xfrm>
            <a:off x="4353120" y="5193720"/>
            <a:ext cx="3346920" cy="10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982151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>
                <a:solidFill>
                  <a:srgbClr val="000000"/>
                </a:solidFill>
                <a:latin typeface="Arial"/>
                <a:ea typeface="DejaVu Sans"/>
              </a:rPr>
              <a:t>PTRF-</a:t>
            </a: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Entregas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438" name="Imagem 4"/>
          <p:cNvPicPr/>
          <p:nvPr/>
        </p:nvPicPr>
        <p:blipFill>
          <a:blip r:embed="rId3"/>
          <a:stretch/>
        </p:blipFill>
        <p:spPr>
          <a:xfrm>
            <a:off x="37368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39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40" name="CustomShape 2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5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6"/>
          <p:cNvSpPr/>
          <p:nvPr/>
        </p:nvSpPr>
        <p:spPr>
          <a:xfrm>
            <a:off x="0" y="865440"/>
            <a:ext cx="11951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>
              <a:lnSpc>
                <a:spcPct val="100000"/>
              </a:lnSpc>
            </a:pPr>
            <a:r>
              <a:rPr lang="pt-BR" sz="2000" u="sng" spc="-1" dirty="0">
                <a:solidFill>
                  <a:srgbClr val="EAEFF9"/>
                </a:solidFill>
                <a:latin typeface="Arial"/>
                <a:hlinkClick r:id="rId5"/>
              </a:rPr>
              <a:t>n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F84441-C032-4D5D-9346-D2DB834AD9A0}"/>
              </a:ext>
            </a:extLst>
          </p:cNvPr>
          <p:cNvSpPr txBox="1"/>
          <p:nvPr/>
        </p:nvSpPr>
        <p:spPr>
          <a:xfrm>
            <a:off x="80513" y="6420928"/>
            <a:ext cx="118440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/>
              <a:t>https://www.figma.com/proto/hrxN1dXLCHIMAlPXBceSF9/PTRF?node-id=205%3A1&amp;viewport=1420%2C-1575%2C0.5564180016517639&amp;scaling=min-zoom</a:t>
            </a:r>
          </a:p>
        </p:txBody>
      </p:sp>
      <p:pic>
        <p:nvPicPr>
          <p:cNvPr id="7" name="Imagem 7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6F4F34A0-4D39-4824-8D80-03F85BF91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269" y="835974"/>
            <a:ext cx="5906217" cy="3115712"/>
          </a:xfrm>
          <a:prstGeom prst="rect">
            <a:avLst/>
          </a:prstGeom>
        </p:spPr>
      </p:pic>
      <p:pic>
        <p:nvPicPr>
          <p:cNvPr id="9" name="Imagem 9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886730F1-1B42-4BFB-9B5B-5EEAE3607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003" y="3434014"/>
            <a:ext cx="5834332" cy="2908576"/>
          </a:xfrm>
          <a:prstGeom prst="rect">
            <a:avLst/>
          </a:prstGeom>
        </p:spPr>
      </p:pic>
      <p:pic>
        <p:nvPicPr>
          <p:cNvPr id="5" name="Imagem 5" descr="Tela de celular com publicação numa rede social&#10;&#10;Descrição gerada com alta confiança">
            <a:extLst>
              <a:ext uri="{FF2B5EF4-FFF2-40B4-BE49-F238E27FC236}">
                <a16:creationId xmlns:a16="http://schemas.microsoft.com/office/drawing/2014/main" id="{4802AA7A-3343-411A-8E3B-F0475E2FE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91" y="1036442"/>
            <a:ext cx="7473348" cy="52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84400" y="4826880"/>
            <a:ext cx="3699000" cy="1394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Alimentação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15" name="Imagem 4"/>
          <p:cNvPicPr/>
          <p:nvPr/>
        </p:nvPicPr>
        <p:blipFill>
          <a:blip r:embed="rId3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316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317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7"/>
          <p:cNvSpPr/>
          <p:nvPr/>
        </p:nvSpPr>
        <p:spPr>
          <a:xfrm>
            <a:off x="9825840" y="2395800"/>
            <a:ext cx="2078640" cy="21970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8"/>
          <p:cNvSpPr/>
          <p:nvPr/>
        </p:nvSpPr>
        <p:spPr>
          <a:xfrm>
            <a:off x="285840" y="2287800"/>
            <a:ext cx="3682440" cy="21970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9"/>
          <p:cNvSpPr/>
          <p:nvPr/>
        </p:nvSpPr>
        <p:spPr>
          <a:xfrm>
            <a:off x="288720" y="227916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324" name="Table 10"/>
          <p:cNvGraphicFramePr/>
          <p:nvPr/>
        </p:nvGraphicFramePr>
        <p:xfrm>
          <a:off x="285840" y="988560"/>
          <a:ext cx="11633040" cy="1103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SIGPAE: Sistema de Gestão de Alimentação para Escolas Terceirizadas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Janeiro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Junho</a:t>
                      </a:r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Prato Aberto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Sustentação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5" name="CustomShape 11"/>
          <p:cNvSpPr/>
          <p:nvPr/>
        </p:nvSpPr>
        <p:spPr>
          <a:xfrm>
            <a:off x="9825840" y="227916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26" name="CustomShape 12"/>
          <p:cNvSpPr/>
          <p:nvPr/>
        </p:nvSpPr>
        <p:spPr>
          <a:xfrm>
            <a:off x="9867600" y="2645640"/>
            <a:ext cx="1995840" cy="18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PO:</a:t>
            </a:r>
            <a:r>
              <a:rPr lang="pt-BR" sz="1200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Elisete e Juliana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COTIC: Fernando e Vitor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Analista UX / UI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04 Desenvolvedores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27" name="CustomShape 13"/>
          <p:cNvSpPr/>
          <p:nvPr/>
        </p:nvSpPr>
        <p:spPr>
          <a:xfrm>
            <a:off x="375480" y="2610000"/>
            <a:ext cx="3746880" cy="79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marL="295275" indent="-2857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Dieta Especial </a:t>
            </a:r>
            <a:endParaRPr lang="pt-BR" sz="1400" b="0" strike="noStrike" spc="-1">
              <a:latin typeface="Arial"/>
            </a:endParaRPr>
          </a:p>
          <a:p>
            <a:pPr marL="295275" indent="-2857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Formulários CEI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28" name="CustomShape 14"/>
          <p:cNvSpPr/>
          <p:nvPr/>
        </p:nvSpPr>
        <p:spPr>
          <a:xfrm>
            <a:off x="291600" y="484452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29" name="CustomShape 15"/>
          <p:cNvSpPr/>
          <p:nvPr/>
        </p:nvSpPr>
        <p:spPr>
          <a:xfrm>
            <a:off x="251640" y="4511880"/>
            <a:ext cx="3680640" cy="103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16"/>
          <p:cNvSpPr/>
          <p:nvPr/>
        </p:nvSpPr>
        <p:spPr>
          <a:xfrm>
            <a:off x="4131720" y="2279160"/>
            <a:ext cx="5527440" cy="23137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7"/>
          <p:cNvSpPr/>
          <p:nvPr/>
        </p:nvSpPr>
        <p:spPr>
          <a:xfrm>
            <a:off x="4131720" y="227916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32" name="CustomShape 18"/>
          <p:cNvSpPr/>
          <p:nvPr/>
        </p:nvSpPr>
        <p:spPr>
          <a:xfrm>
            <a:off x="4113360" y="2577960"/>
            <a:ext cx="5609160" cy="31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Finalizada as seguintes funcionalidades:</a:t>
            </a:r>
            <a:endParaRPr lang="pt-BR" sz="1200" b="0" strike="noStrike" spc="-1" dirty="0">
              <a:latin typeface="Arial"/>
            </a:endParaRPr>
          </a:p>
          <a:p>
            <a:pPr marL="36449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Protótipo Dieta Especial - Visão Escola e Possibilidade alimentações</a:t>
            </a:r>
            <a:endParaRPr lang="pt-BR" sz="1200" b="0" strike="noStrike" spc="-1" dirty="0">
              <a:latin typeface="Arial"/>
            </a:endParaRPr>
          </a:p>
          <a:p>
            <a:pPr marL="36449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Múltiplas Escolas, DRE e CODAE e Tipos de Alimentação</a:t>
            </a:r>
            <a:endParaRPr lang="pt-BR" sz="1200" b="0" strike="noStrike" spc="-1" dirty="0">
              <a:latin typeface="Arial"/>
            </a:endParaRPr>
          </a:p>
          <a:p>
            <a:pPr marL="172720" indent="-1714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Em execução:</a:t>
            </a:r>
            <a:endParaRPr lang="pt-BR" sz="1200" b="0" strike="noStrike" spc="-1" dirty="0">
              <a:latin typeface="Arial"/>
            </a:endParaRPr>
          </a:p>
          <a:p>
            <a:pPr marL="183515" lvl="1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1200" spc="-1">
                <a:solidFill>
                  <a:srgbClr val="000000"/>
                </a:solidFill>
                <a:latin typeface="Arial"/>
                <a:ea typeface="DejaVu Sans"/>
              </a:rPr>
              <a:t>Solicitação, Autorização e Inativação </a:t>
            </a: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de Dieta Especial</a:t>
            </a:r>
            <a:endParaRPr lang="pt-BR" sz="1200" b="0" strike="noStrike" spc="-1">
              <a:latin typeface="Arial"/>
            </a:endParaRPr>
          </a:p>
          <a:p>
            <a:pPr marL="36449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Solicitações CEI</a:t>
            </a:r>
            <a:r>
              <a:rPr lang="pt-BR" sz="1200" spc="-1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pt-BR" sz="1200" spc="-1">
                <a:ea typeface="+mn-lt"/>
                <a:cs typeface="+mn-lt"/>
              </a:rPr>
              <a:t>Inclusão, alteração, suspensão de alimentação)</a:t>
            </a:r>
            <a:endParaRPr lang="pt-BR" sz="1200" spc="-1" dirty="0">
              <a:ea typeface="+mn-lt"/>
              <a:cs typeface="+mn-lt"/>
            </a:endParaRPr>
          </a:p>
          <a:p>
            <a:pPr marL="36449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>
                <a:ea typeface="+mn-lt"/>
                <a:cs typeface="+mn-lt"/>
              </a:rPr>
              <a:t>Implantação Lote1 DRE Ipiranga - 51 EMEFs (Treinamento 17/03 e 18/03)</a:t>
            </a:r>
            <a:endParaRPr lang="pt-BR" sz="1200" b="0" strike="noStrike" spc="-1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pt-BR" sz="1200" spc="-1">
              <a:latin typeface="Arial"/>
            </a:endParaRPr>
          </a:p>
        </p:txBody>
      </p:sp>
      <p:sp>
        <p:nvSpPr>
          <p:cNvPr id="333" name="CustomShape 19"/>
          <p:cNvSpPr/>
          <p:nvPr/>
        </p:nvSpPr>
        <p:spPr>
          <a:xfrm>
            <a:off x="4107600" y="4844880"/>
            <a:ext cx="3699000" cy="1376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20"/>
          <p:cNvSpPr/>
          <p:nvPr/>
        </p:nvSpPr>
        <p:spPr>
          <a:xfrm>
            <a:off x="4121640" y="4862880"/>
            <a:ext cx="37220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35" name="CustomShape 21"/>
          <p:cNvSpPr/>
          <p:nvPr/>
        </p:nvSpPr>
        <p:spPr>
          <a:xfrm>
            <a:off x="8071560" y="4826880"/>
            <a:ext cx="3818520" cy="1394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22"/>
          <p:cNvSpPr/>
          <p:nvPr/>
        </p:nvSpPr>
        <p:spPr>
          <a:xfrm>
            <a:off x="8081280" y="4826880"/>
            <a:ext cx="3841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37" name="CustomShape 23"/>
          <p:cNvSpPr/>
          <p:nvPr/>
        </p:nvSpPr>
        <p:spPr>
          <a:xfrm>
            <a:off x="8141760" y="4511880"/>
            <a:ext cx="368064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24"/>
          <p:cNvSpPr/>
          <p:nvPr/>
        </p:nvSpPr>
        <p:spPr>
          <a:xfrm>
            <a:off x="4168800" y="4511880"/>
            <a:ext cx="368064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25"/>
          <p:cNvSpPr/>
          <p:nvPr/>
        </p:nvSpPr>
        <p:spPr>
          <a:xfrm>
            <a:off x="4237920" y="5234760"/>
            <a:ext cx="3640680" cy="98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  <a:buClr>
                <a:srgbClr val="000000"/>
              </a:buClr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340" name="CustomShape 26"/>
          <p:cNvSpPr/>
          <p:nvPr/>
        </p:nvSpPr>
        <p:spPr>
          <a:xfrm>
            <a:off x="315000" y="5211000"/>
            <a:ext cx="368640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27"/>
          <p:cNvSpPr/>
          <p:nvPr/>
        </p:nvSpPr>
        <p:spPr>
          <a:xfrm>
            <a:off x="8081280" y="5182200"/>
            <a:ext cx="3686400" cy="101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8000" indent="-2844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32" name="CustomShape 13">
            <a:extLst>
              <a:ext uri="{FF2B5EF4-FFF2-40B4-BE49-F238E27FC236}">
                <a16:creationId xmlns:a16="http://schemas.microsoft.com/office/drawing/2014/main" id="{EE1C5302-F4D6-448E-9C77-8D62B29E1DC2}"/>
              </a:ext>
            </a:extLst>
          </p:cNvPr>
          <p:cNvSpPr/>
          <p:nvPr/>
        </p:nvSpPr>
        <p:spPr>
          <a:xfrm>
            <a:off x="361102" y="5183547"/>
            <a:ext cx="3746880" cy="79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marL="295275" indent="-2857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400" spc="-1">
                <a:solidFill>
                  <a:srgbClr val="000000"/>
                </a:solidFill>
                <a:latin typeface="Arial"/>
              </a:rPr>
              <a:t>2 Devs deslocados para o Portal de </a:t>
            </a:r>
          </a:p>
          <a:p>
            <a:pPr marL="9525">
              <a:lnSpc>
                <a:spcPct val="150000"/>
              </a:lnSpc>
              <a:buClr>
                <a:srgbClr val="000000"/>
              </a:buClr>
              <a:buSzPct val="45000"/>
            </a:pPr>
            <a:r>
              <a:rPr lang="pt-BR" sz="1400" spc="-1">
                <a:solidFill>
                  <a:srgbClr val="000000"/>
                </a:solidFill>
                <a:latin typeface="Arial"/>
              </a:rPr>
              <a:t>Uniformes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24480" y="48240"/>
            <a:ext cx="9526320" cy="68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RoadMap – Gestão da Alimentação Terceirizada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343" name="Imagem 4"/>
          <p:cNvPicPr/>
          <p:nvPr/>
        </p:nvPicPr>
        <p:blipFill>
          <a:blip r:embed="rId3"/>
          <a:stretch/>
        </p:blipFill>
        <p:spPr>
          <a:xfrm>
            <a:off x="373680" y="144720"/>
            <a:ext cx="1243080" cy="457920"/>
          </a:xfrm>
          <a:prstGeom prst="rect">
            <a:avLst/>
          </a:prstGeom>
          <a:ln>
            <a:noFill/>
          </a:ln>
        </p:spPr>
      </p:pic>
      <p:pic>
        <p:nvPicPr>
          <p:cNvPr id="344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9040" cy="41400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 rot="15598200">
            <a:off x="9947520" y="-33480"/>
            <a:ext cx="1423800" cy="154692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4"/>
          <p:cNvSpPr/>
          <p:nvPr/>
        </p:nvSpPr>
        <p:spPr>
          <a:xfrm>
            <a:off x="10290960" y="80280"/>
            <a:ext cx="34920" cy="349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79560" y="702000"/>
            <a:ext cx="34920" cy="349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9" name="Group 6"/>
          <p:cNvGrpSpPr/>
          <p:nvPr/>
        </p:nvGrpSpPr>
        <p:grpSpPr>
          <a:xfrm>
            <a:off x="255600" y="1145391"/>
            <a:ext cx="11366640" cy="6558249"/>
            <a:chOff x="255600" y="1749240"/>
            <a:chExt cx="11366640" cy="5954400"/>
          </a:xfrm>
        </p:grpSpPr>
        <p:grpSp>
          <p:nvGrpSpPr>
            <p:cNvPr id="350" name="Group 7"/>
            <p:cNvGrpSpPr/>
            <p:nvPr/>
          </p:nvGrpSpPr>
          <p:grpSpPr>
            <a:xfrm>
              <a:off x="291960" y="1749240"/>
              <a:ext cx="11330280" cy="5954400"/>
              <a:chOff x="291960" y="1749240"/>
              <a:chExt cx="11330280" cy="5954400"/>
            </a:xfrm>
          </p:grpSpPr>
          <p:grpSp>
            <p:nvGrpSpPr>
              <p:cNvPr id="351" name="Group 8"/>
              <p:cNvGrpSpPr/>
              <p:nvPr/>
            </p:nvGrpSpPr>
            <p:grpSpPr>
              <a:xfrm>
                <a:off x="291960" y="1749240"/>
                <a:ext cx="11098800" cy="5954400"/>
                <a:chOff x="291960" y="1749240"/>
                <a:chExt cx="11098800" cy="5954400"/>
              </a:xfrm>
            </p:grpSpPr>
            <p:sp>
              <p:nvSpPr>
                <p:cNvPr id="352" name="CustomShape 9"/>
                <p:cNvSpPr/>
                <p:nvPr/>
              </p:nvSpPr>
              <p:spPr>
                <a:xfrm>
                  <a:off x="300600" y="1749240"/>
                  <a:ext cx="8303760" cy="5954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3" name="CustomShape 10"/>
                <p:cNvSpPr/>
                <p:nvPr/>
              </p:nvSpPr>
              <p:spPr>
                <a:xfrm>
                  <a:off x="319320" y="1749240"/>
                  <a:ext cx="11071440" cy="255600"/>
                </a:xfrm>
                <a:prstGeom prst="rect">
                  <a:avLst/>
                </a:prstGeom>
                <a:solidFill>
                  <a:srgbClr val="0E357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4" name="CustomShape 11"/>
                <p:cNvSpPr/>
                <p:nvPr/>
              </p:nvSpPr>
              <p:spPr>
                <a:xfrm>
                  <a:off x="300600" y="1977840"/>
                  <a:ext cx="11071440" cy="248400"/>
                </a:xfrm>
                <a:prstGeom prst="rect">
                  <a:avLst/>
                </a:prstGeom>
                <a:solidFill>
                  <a:srgbClr val="CCCED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5" name="CustomShape 12"/>
                <p:cNvSpPr/>
                <p:nvPr/>
              </p:nvSpPr>
              <p:spPr>
                <a:xfrm>
                  <a:off x="300600" y="221616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6" name="CustomShape 13"/>
                <p:cNvSpPr/>
                <p:nvPr/>
              </p:nvSpPr>
              <p:spPr>
                <a:xfrm>
                  <a:off x="300600" y="2673360"/>
                  <a:ext cx="1107144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7" name="CustomShape 14"/>
                <p:cNvSpPr/>
                <p:nvPr/>
              </p:nvSpPr>
              <p:spPr>
                <a:xfrm>
                  <a:off x="300600" y="312876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8" name="CustomShape 15"/>
                <p:cNvSpPr/>
                <p:nvPr/>
              </p:nvSpPr>
              <p:spPr>
                <a:xfrm>
                  <a:off x="300600" y="3585960"/>
                  <a:ext cx="1107144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59" name="CustomShape 16"/>
                <p:cNvSpPr/>
                <p:nvPr/>
              </p:nvSpPr>
              <p:spPr>
                <a:xfrm>
                  <a:off x="300600" y="404172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0" name="CustomShape 17"/>
                <p:cNvSpPr/>
                <p:nvPr/>
              </p:nvSpPr>
              <p:spPr>
                <a:xfrm>
                  <a:off x="300600" y="4498920"/>
                  <a:ext cx="1107144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1" name="CustomShape 18"/>
                <p:cNvSpPr/>
                <p:nvPr/>
              </p:nvSpPr>
              <p:spPr>
                <a:xfrm>
                  <a:off x="300600" y="495432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2" name="CustomShape 19"/>
                <p:cNvSpPr/>
                <p:nvPr/>
              </p:nvSpPr>
              <p:spPr>
                <a:xfrm>
                  <a:off x="300600" y="5411520"/>
                  <a:ext cx="1107144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3" name="CustomShape 20"/>
                <p:cNvSpPr/>
                <p:nvPr/>
              </p:nvSpPr>
              <p:spPr>
                <a:xfrm>
                  <a:off x="300600" y="586728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4" name="CustomShape 21"/>
                <p:cNvSpPr/>
                <p:nvPr/>
              </p:nvSpPr>
              <p:spPr>
                <a:xfrm>
                  <a:off x="300600" y="6324480"/>
                  <a:ext cx="1107144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5" name="CustomShape 22"/>
                <p:cNvSpPr/>
                <p:nvPr/>
              </p:nvSpPr>
              <p:spPr>
                <a:xfrm>
                  <a:off x="300600" y="6780240"/>
                  <a:ext cx="11071440" cy="465840"/>
                </a:xfrm>
                <a:prstGeom prst="rect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6" name="CustomShape 23"/>
                <p:cNvSpPr/>
                <p:nvPr/>
              </p:nvSpPr>
              <p:spPr>
                <a:xfrm>
                  <a:off x="300600" y="7237440"/>
                  <a:ext cx="11080800" cy="46584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67" name="CustomShape 24"/>
                <p:cNvSpPr/>
                <p:nvPr/>
              </p:nvSpPr>
              <p:spPr>
                <a:xfrm>
                  <a:off x="7557480" y="1998720"/>
                  <a:ext cx="70344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Mar/2010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68" name="CustomShape 25"/>
                <p:cNvSpPr/>
                <p:nvPr/>
              </p:nvSpPr>
              <p:spPr>
                <a:xfrm>
                  <a:off x="6298200" y="1770120"/>
                  <a:ext cx="57672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FFFFFF"/>
                      </a:solidFill>
                      <a:latin typeface="Arial"/>
                      <a:ea typeface="DejaVu Sans"/>
                    </a:rPr>
                    <a:t>MESES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69" name="CustomShape 26"/>
                <p:cNvSpPr/>
                <p:nvPr/>
              </p:nvSpPr>
              <p:spPr>
                <a:xfrm>
                  <a:off x="636840" y="1998720"/>
                  <a:ext cx="69408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Out/2019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70" name="CustomShape 27"/>
                <p:cNvSpPr/>
                <p:nvPr/>
              </p:nvSpPr>
              <p:spPr>
                <a:xfrm>
                  <a:off x="2016360" y="1998720"/>
                  <a:ext cx="72180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Nov/2019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71" name="CustomShape 28"/>
                <p:cNvSpPr/>
                <p:nvPr/>
              </p:nvSpPr>
              <p:spPr>
                <a:xfrm>
                  <a:off x="3391560" y="1998720"/>
                  <a:ext cx="70344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Dez/2019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72" name="CustomShape 29"/>
                <p:cNvSpPr/>
                <p:nvPr/>
              </p:nvSpPr>
              <p:spPr>
                <a:xfrm>
                  <a:off x="4803120" y="1998720"/>
                  <a:ext cx="69408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Jan/2020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73" name="CustomShape 30"/>
                <p:cNvSpPr/>
                <p:nvPr/>
              </p:nvSpPr>
              <p:spPr>
                <a:xfrm>
                  <a:off x="6149880" y="1998720"/>
                  <a:ext cx="69408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Fev/2020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374" name="CustomShape 31"/>
                <p:cNvSpPr/>
                <p:nvPr/>
              </p:nvSpPr>
              <p:spPr>
                <a:xfrm>
                  <a:off x="291960" y="1749240"/>
                  <a:ext cx="16200" cy="2167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5" name="CustomShape 32"/>
                <p:cNvSpPr/>
                <p:nvPr/>
              </p:nvSpPr>
              <p:spPr>
                <a:xfrm>
                  <a:off x="291960" y="1998720"/>
                  <a:ext cx="1620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6" name="CustomShape 33"/>
                <p:cNvSpPr/>
                <p:nvPr/>
              </p:nvSpPr>
              <p:spPr>
                <a:xfrm>
                  <a:off x="63756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7" name="CustomShape 34"/>
                <p:cNvSpPr/>
                <p:nvPr/>
              </p:nvSpPr>
              <p:spPr>
                <a:xfrm>
                  <a:off x="98280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8" name="CustomShape 35"/>
                <p:cNvSpPr/>
                <p:nvPr/>
              </p:nvSpPr>
              <p:spPr>
                <a:xfrm>
                  <a:off x="132840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79" name="CustomShape 36"/>
                <p:cNvSpPr/>
                <p:nvPr/>
              </p:nvSpPr>
              <p:spPr>
                <a:xfrm>
                  <a:off x="1673640" y="199872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0" name="CustomShape 37"/>
                <p:cNvSpPr/>
                <p:nvPr/>
              </p:nvSpPr>
              <p:spPr>
                <a:xfrm>
                  <a:off x="201924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1" name="CustomShape 38"/>
                <p:cNvSpPr/>
                <p:nvPr/>
              </p:nvSpPr>
              <p:spPr>
                <a:xfrm>
                  <a:off x="236592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2" name="CustomShape 39"/>
                <p:cNvSpPr/>
                <p:nvPr/>
              </p:nvSpPr>
              <p:spPr>
                <a:xfrm>
                  <a:off x="271152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3" name="CustomShape 40"/>
                <p:cNvSpPr/>
                <p:nvPr/>
              </p:nvSpPr>
              <p:spPr>
                <a:xfrm>
                  <a:off x="3056760" y="199872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4" name="CustomShape 41"/>
                <p:cNvSpPr/>
                <p:nvPr/>
              </p:nvSpPr>
              <p:spPr>
                <a:xfrm>
                  <a:off x="340236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5" name="CustomShape 42"/>
                <p:cNvSpPr/>
                <p:nvPr/>
              </p:nvSpPr>
              <p:spPr>
                <a:xfrm>
                  <a:off x="374796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6" name="CustomShape 43"/>
                <p:cNvSpPr/>
                <p:nvPr/>
              </p:nvSpPr>
              <p:spPr>
                <a:xfrm>
                  <a:off x="409320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7" name="CustomShape 44"/>
                <p:cNvSpPr/>
                <p:nvPr/>
              </p:nvSpPr>
              <p:spPr>
                <a:xfrm>
                  <a:off x="4439880" y="1998720"/>
                  <a:ext cx="1620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8" name="CustomShape 45"/>
                <p:cNvSpPr/>
                <p:nvPr/>
              </p:nvSpPr>
              <p:spPr>
                <a:xfrm>
                  <a:off x="478548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89" name="CustomShape 46"/>
                <p:cNvSpPr/>
                <p:nvPr/>
              </p:nvSpPr>
              <p:spPr>
                <a:xfrm>
                  <a:off x="513072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0" name="CustomShape 47"/>
                <p:cNvSpPr/>
                <p:nvPr/>
              </p:nvSpPr>
              <p:spPr>
                <a:xfrm>
                  <a:off x="547632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1" name="CustomShape 48"/>
                <p:cNvSpPr/>
                <p:nvPr/>
              </p:nvSpPr>
              <p:spPr>
                <a:xfrm>
                  <a:off x="5821920" y="199872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2" name="CustomShape 49"/>
                <p:cNvSpPr/>
                <p:nvPr/>
              </p:nvSpPr>
              <p:spPr>
                <a:xfrm>
                  <a:off x="616716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3" name="CustomShape 50"/>
                <p:cNvSpPr/>
                <p:nvPr/>
              </p:nvSpPr>
              <p:spPr>
                <a:xfrm>
                  <a:off x="651276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4" name="CustomShape 51"/>
                <p:cNvSpPr/>
                <p:nvPr/>
              </p:nvSpPr>
              <p:spPr>
                <a:xfrm>
                  <a:off x="685944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5" name="CustomShape 52"/>
                <p:cNvSpPr/>
                <p:nvPr/>
              </p:nvSpPr>
              <p:spPr>
                <a:xfrm>
                  <a:off x="7204680" y="1998720"/>
                  <a:ext cx="1620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6" name="CustomShape 53"/>
                <p:cNvSpPr/>
                <p:nvPr/>
              </p:nvSpPr>
              <p:spPr>
                <a:xfrm>
                  <a:off x="7550280" y="222732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7" name="CustomShape 54"/>
                <p:cNvSpPr/>
                <p:nvPr/>
              </p:nvSpPr>
              <p:spPr>
                <a:xfrm>
                  <a:off x="789588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8" name="CustomShape 55"/>
                <p:cNvSpPr/>
                <p:nvPr/>
              </p:nvSpPr>
              <p:spPr>
                <a:xfrm>
                  <a:off x="8241120" y="222732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99" name="CustomShape 56"/>
                <p:cNvSpPr/>
                <p:nvPr/>
              </p:nvSpPr>
              <p:spPr>
                <a:xfrm>
                  <a:off x="8586720" y="199872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0" name="CustomShape 57"/>
                <p:cNvSpPr/>
                <p:nvPr/>
              </p:nvSpPr>
              <p:spPr>
                <a:xfrm>
                  <a:off x="291960" y="1966680"/>
                  <a:ext cx="8312040" cy="3096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1" name="CustomShape 58"/>
                <p:cNvSpPr/>
                <p:nvPr/>
              </p:nvSpPr>
              <p:spPr>
                <a:xfrm>
                  <a:off x="308880" y="220644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2" name="CustomShape 59"/>
                <p:cNvSpPr/>
                <p:nvPr/>
              </p:nvSpPr>
              <p:spPr>
                <a:xfrm>
                  <a:off x="308880" y="266220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3" name="CustomShape 60"/>
                <p:cNvSpPr/>
                <p:nvPr/>
              </p:nvSpPr>
              <p:spPr>
                <a:xfrm>
                  <a:off x="308880" y="311940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4" name="CustomShape 61"/>
                <p:cNvSpPr/>
                <p:nvPr/>
              </p:nvSpPr>
              <p:spPr>
                <a:xfrm>
                  <a:off x="308880" y="357480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5" name="CustomShape 62"/>
                <p:cNvSpPr/>
                <p:nvPr/>
              </p:nvSpPr>
              <p:spPr>
                <a:xfrm>
                  <a:off x="308880" y="403200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6" name="CustomShape 63"/>
                <p:cNvSpPr/>
                <p:nvPr/>
              </p:nvSpPr>
              <p:spPr>
                <a:xfrm>
                  <a:off x="308880" y="448776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7" name="CustomShape 64"/>
                <p:cNvSpPr/>
                <p:nvPr/>
              </p:nvSpPr>
              <p:spPr>
                <a:xfrm>
                  <a:off x="308880" y="494496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8" name="CustomShape 65"/>
                <p:cNvSpPr/>
                <p:nvPr/>
              </p:nvSpPr>
              <p:spPr>
                <a:xfrm>
                  <a:off x="308880" y="540072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09" name="CustomShape 66"/>
                <p:cNvSpPr/>
                <p:nvPr/>
              </p:nvSpPr>
              <p:spPr>
                <a:xfrm>
                  <a:off x="308880" y="585792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0" name="CustomShape 67"/>
                <p:cNvSpPr/>
                <p:nvPr/>
              </p:nvSpPr>
              <p:spPr>
                <a:xfrm>
                  <a:off x="308880" y="631332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1" name="CustomShape 68"/>
                <p:cNvSpPr/>
                <p:nvPr/>
              </p:nvSpPr>
              <p:spPr>
                <a:xfrm>
                  <a:off x="308880" y="677052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2" name="CustomShape 69"/>
                <p:cNvSpPr/>
                <p:nvPr/>
              </p:nvSpPr>
              <p:spPr>
                <a:xfrm>
                  <a:off x="308880" y="722628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3" name="CustomShape 70"/>
                <p:cNvSpPr/>
                <p:nvPr/>
              </p:nvSpPr>
              <p:spPr>
                <a:xfrm>
                  <a:off x="308880" y="7683480"/>
                  <a:ext cx="8295120" cy="19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4" name="CustomShape 71"/>
                <p:cNvSpPr/>
                <p:nvPr/>
              </p:nvSpPr>
              <p:spPr>
                <a:xfrm>
                  <a:off x="8943480" y="1977840"/>
                  <a:ext cx="69552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Abr/2020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415" name="CustomShape 72"/>
                <p:cNvSpPr/>
                <p:nvPr/>
              </p:nvSpPr>
              <p:spPr>
                <a:xfrm>
                  <a:off x="8574120" y="1977840"/>
                  <a:ext cx="1620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6" name="CustomShape 73"/>
                <p:cNvSpPr/>
                <p:nvPr/>
              </p:nvSpPr>
              <p:spPr>
                <a:xfrm>
                  <a:off x="8919360" y="220644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7" name="CustomShape 74"/>
                <p:cNvSpPr/>
                <p:nvPr/>
              </p:nvSpPr>
              <p:spPr>
                <a:xfrm>
                  <a:off x="9264960" y="220644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8" name="CustomShape 75"/>
                <p:cNvSpPr/>
                <p:nvPr/>
              </p:nvSpPr>
              <p:spPr>
                <a:xfrm>
                  <a:off x="9610560" y="220644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19" name="CustomShape 76"/>
                <p:cNvSpPr/>
                <p:nvPr/>
              </p:nvSpPr>
              <p:spPr>
                <a:xfrm>
                  <a:off x="9955800" y="197784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0" name="CustomShape 77"/>
                <p:cNvSpPr/>
                <p:nvPr/>
              </p:nvSpPr>
              <p:spPr>
                <a:xfrm>
                  <a:off x="9972720" y="199116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1" name="CustomShape 78"/>
                <p:cNvSpPr/>
                <p:nvPr/>
              </p:nvSpPr>
              <p:spPr>
                <a:xfrm>
                  <a:off x="10344960" y="1970640"/>
                  <a:ext cx="686520" cy="19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0" tIns="0" rIns="0" bIns="0"/>
                <a:lstStyle/>
                <a:p>
                  <a:pPr>
                    <a:lnSpc>
                      <a:spcPct val="100000"/>
                    </a:lnSpc>
                  </a:pPr>
                  <a:r>
                    <a:rPr lang="pt-BR" sz="1300" b="1" strike="noStrike" spc="-1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Mai/2020</a:t>
                  </a:r>
                  <a:endParaRPr lang="pt-BR" sz="1300" b="0" strike="noStrike" spc="-1">
                    <a:latin typeface="Arial"/>
                  </a:endParaRPr>
                </a:p>
              </p:txBody>
            </p:sp>
            <p:sp>
              <p:nvSpPr>
                <p:cNvPr id="422" name="CustomShape 79"/>
                <p:cNvSpPr/>
                <p:nvPr/>
              </p:nvSpPr>
              <p:spPr>
                <a:xfrm>
                  <a:off x="9960120" y="1970640"/>
                  <a:ext cx="1620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3" name="CustomShape 80"/>
                <p:cNvSpPr/>
                <p:nvPr/>
              </p:nvSpPr>
              <p:spPr>
                <a:xfrm>
                  <a:off x="10305720" y="2199240"/>
                  <a:ext cx="1620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4" name="CustomShape 81"/>
                <p:cNvSpPr/>
                <p:nvPr/>
              </p:nvSpPr>
              <p:spPr>
                <a:xfrm>
                  <a:off x="10650960" y="219924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5" name="CustomShape 82"/>
                <p:cNvSpPr/>
                <p:nvPr/>
              </p:nvSpPr>
              <p:spPr>
                <a:xfrm>
                  <a:off x="10996560" y="2199240"/>
                  <a:ext cx="17640" cy="54763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426" name="CustomShape 83"/>
                <p:cNvSpPr/>
                <p:nvPr/>
              </p:nvSpPr>
              <p:spPr>
                <a:xfrm>
                  <a:off x="11342160" y="1970640"/>
                  <a:ext cx="17640" cy="570492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427" name="Line 84"/>
              <p:cNvSpPr/>
              <p:nvPr/>
            </p:nvSpPr>
            <p:spPr>
              <a:xfrm>
                <a:off x="308880" y="2449080"/>
                <a:ext cx="1364760" cy="360"/>
              </a:xfrm>
              <a:prstGeom prst="line">
                <a:avLst/>
              </a:prstGeom>
              <a:ln w="104760">
                <a:solidFill>
                  <a:srgbClr val="8FAAD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Line 85"/>
              <p:cNvSpPr/>
              <p:nvPr/>
            </p:nvSpPr>
            <p:spPr>
              <a:xfrm>
                <a:off x="1712880" y="2889720"/>
                <a:ext cx="6124741" cy="39194"/>
              </a:xfrm>
              <a:prstGeom prst="line">
                <a:avLst/>
              </a:prstGeom>
              <a:ln w="104760">
                <a:solidFill>
                  <a:srgbClr val="8FAAD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Line 86"/>
              <p:cNvSpPr/>
              <p:nvPr/>
            </p:nvSpPr>
            <p:spPr>
              <a:xfrm>
                <a:off x="4664160" y="3372120"/>
                <a:ext cx="6677640" cy="12240"/>
              </a:xfrm>
              <a:prstGeom prst="line">
                <a:avLst/>
              </a:prstGeom>
              <a:ln w="104760">
                <a:solidFill>
                  <a:srgbClr val="8FAADC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CustomShape 87"/>
              <p:cNvSpPr/>
              <p:nvPr/>
            </p:nvSpPr>
            <p:spPr>
              <a:xfrm>
                <a:off x="1563120" y="2336760"/>
                <a:ext cx="202680" cy="2372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4">
                    <a:moveTo>
                      <a:pt x="0" y="62"/>
                    </a:moveTo>
                    <a:lnTo>
                      <a:pt x="70" y="0"/>
                    </a:lnTo>
                    <a:lnTo>
                      <a:pt x="139" y="62"/>
                    </a:lnTo>
                    <a:lnTo>
                      <a:pt x="70" y="124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B050"/>
              </a:solidFill>
              <a:ln w="11160">
                <a:solidFill>
                  <a:srgbClr val="00B05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CustomShape 88"/>
              <p:cNvSpPr/>
              <p:nvPr/>
            </p:nvSpPr>
            <p:spPr>
              <a:xfrm>
                <a:off x="7743256" y="2807932"/>
                <a:ext cx="202680" cy="2372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4">
                    <a:moveTo>
                      <a:pt x="0" y="62"/>
                    </a:moveTo>
                    <a:lnTo>
                      <a:pt x="70" y="0"/>
                    </a:lnTo>
                    <a:lnTo>
                      <a:pt x="139" y="62"/>
                    </a:lnTo>
                    <a:lnTo>
                      <a:pt x="70" y="124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B050"/>
              </a:solidFill>
              <a:ln w="11160">
                <a:solidFill>
                  <a:srgbClr val="00B05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CustomShape 89"/>
              <p:cNvSpPr/>
              <p:nvPr/>
            </p:nvSpPr>
            <p:spPr>
              <a:xfrm>
                <a:off x="11221920" y="3265200"/>
                <a:ext cx="202680" cy="2372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24">
                    <a:moveTo>
                      <a:pt x="0" y="62"/>
                    </a:moveTo>
                    <a:lnTo>
                      <a:pt x="70" y="0"/>
                    </a:lnTo>
                    <a:lnTo>
                      <a:pt x="139" y="62"/>
                    </a:lnTo>
                    <a:lnTo>
                      <a:pt x="70" y="124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B050"/>
              </a:solidFill>
              <a:ln w="11160">
                <a:solidFill>
                  <a:srgbClr val="00B050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CustomShape 90"/>
              <p:cNvSpPr/>
              <p:nvPr/>
            </p:nvSpPr>
            <p:spPr>
              <a:xfrm>
                <a:off x="800909" y="3564164"/>
                <a:ext cx="1218240" cy="541936"/>
              </a:xfrm>
              <a:prstGeom prst="borderCallout1">
                <a:avLst>
                  <a:gd name="adj1" fmla="val -17439"/>
                  <a:gd name="adj2" fmla="val 37170"/>
                  <a:gd name="adj3" fmla="val -189073"/>
                  <a:gd name="adj4" fmla="val 71120"/>
                </a:avLst>
              </a:prstGeom>
              <a:ln>
                <a:solidFill>
                  <a:srgbClr val="5B81C0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pt-BR" sz="1200" b="0" strike="noStrike" spc="-1" dirty="0">
                    <a:solidFill>
                      <a:schemeClr val="bg1"/>
                    </a:solidFill>
                    <a:latin typeface="Arial"/>
                    <a:ea typeface="DejaVu Sans"/>
                  </a:rPr>
                  <a:t>Gestão Terceirizadas</a:t>
                </a:r>
              </a:p>
              <a:p>
                <a:pPr algn="ctr"/>
                <a:r>
                  <a:rPr lang="pt-BR" sz="1200" spc="-1">
                    <a:solidFill>
                      <a:schemeClr val="bg1"/>
                    </a:solidFill>
                    <a:latin typeface="Arial"/>
                  </a:rPr>
                  <a:t>MVP1 </a:t>
                </a:r>
                <a:endParaRPr lang="pt-BR" sz="1200" spc="-1" dirty="0">
                  <a:solidFill>
                    <a:schemeClr val="bg1"/>
                  </a:solidFill>
                  <a:latin typeface="Arial"/>
                </a:endParaRPr>
              </a:p>
            </p:txBody>
          </p:sp>
          <p:sp>
            <p:nvSpPr>
              <p:cNvPr id="434" name="CustomShape 91"/>
              <p:cNvSpPr/>
              <p:nvPr/>
            </p:nvSpPr>
            <p:spPr>
              <a:xfrm>
                <a:off x="6878131" y="3711960"/>
                <a:ext cx="1218240" cy="520560"/>
              </a:xfrm>
              <a:prstGeom prst="borderCallout1">
                <a:avLst>
                  <a:gd name="adj1" fmla="val -17439"/>
                  <a:gd name="adj2" fmla="val 37170"/>
                  <a:gd name="adj3" fmla="val -127837"/>
                  <a:gd name="adj4" fmla="val 75883"/>
                </a:avLst>
              </a:prstGeom>
              <a:ln>
                <a:solidFill>
                  <a:srgbClr val="5B81C0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pt-BR" sz="12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Gestão Dieta Especial e CEI</a:t>
                </a:r>
                <a:endParaRPr lang="pt-BR" sz="1200" b="0" strike="noStrike" spc="-1">
                  <a:latin typeface="Arial"/>
                </a:endParaRPr>
              </a:p>
            </p:txBody>
          </p:sp>
          <p:sp>
            <p:nvSpPr>
              <p:cNvPr id="435" name="CustomShape 92"/>
              <p:cNvSpPr/>
              <p:nvPr/>
            </p:nvSpPr>
            <p:spPr>
              <a:xfrm>
                <a:off x="10404000" y="4193280"/>
                <a:ext cx="1218240" cy="372240"/>
              </a:xfrm>
              <a:prstGeom prst="borderCallout1">
                <a:avLst>
                  <a:gd name="adj1" fmla="val -17439"/>
                  <a:gd name="adj2" fmla="val 37170"/>
                  <a:gd name="adj3" fmla="val -189073"/>
                  <a:gd name="adj4" fmla="val 71120"/>
                </a:avLst>
              </a:prstGeom>
              <a:ln>
                <a:solidFill>
                  <a:srgbClr val="5B81C0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pt-BR" sz="1200" b="0" strike="noStrike" spc="-1">
                    <a:solidFill>
                      <a:srgbClr val="FFFFFF"/>
                    </a:solidFill>
                    <a:latin typeface="Arial"/>
                    <a:ea typeface="DejaVu Sans"/>
                  </a:rPr>
                  <a:t>P&amp;D</a:t>
                </a:r>
                <a:endParaRPr lang="pt-BR" sz="1200" b="0" strike="noStrike" spc="-1">
                  <a:latin typeface="Arial"/>
                </a:endParaRPr>
              </a:p>
            </p:txBody>
          </p:sp>
        </p:grpSp>
        <p:sp>
          <p:nvSpPr>
            <p:cNvPr id="436" name="CustomShape 93"/>
            <p:cNvSpPr/>
            <p:nvPr/>
          </p:nvSpPr>
          <p:spPr>
            <a:xfrm>
              <a:off x="255600" y="4701960"/>
              <a:ext cx="11299680" cy="2958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Alimentação - Entregas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438" name="Imagem 4"/>
          <p:cNvPicPr/>
          <p:nvPr/>
        </p:nvPicPr>
        <p:blipFill>
          <a:blip r:embed="rId3"/>
          <a:stretch/>
        </p:blipFill>
        <p:spPr>
          <a:xfrm>
            <a:off x="37368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39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40" name="CustomShape 2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4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5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4" name="Imagem 429"/>
          <p:cNvPicPr/>
          <p:nvPr/>
        </p:nvPicPr>
        <p:blipFill>
          <a:blip r:embed="rId5"/>
          <a:stretch/>
        </p:blipFill>
        <p:spPr>
          <a:xfrm>
            <a:off x="742680" y="1467720"/>
            <a:ext cx="4351680" cy="4912200"/>
          </a:xfrm>
          <a:prstGeom prst="rect">
            <a:avLst/>
          </a:prstGeom>
          <a:ln>
            <a:noFill/>
          </a:ln>
        </p:spPr>
      </p:pic>
      <p:pic>
        <p:nvPicPr>
          <p:cNvPr id="445" name="Imagem 430"/>
          <p:cNvPicPr/>
          <p:nvPr/>
        </p:nvPicPr>
        <p:blipFill>
          <a:blip r:embed="rId6"/>
          <a:stretch/>
        </p:blipFill>
        <p:spPr>
          <a:xfrm>
            <a:off x="5837040" y="1399680"/>
            <a:ext cx="5483520" cy="4937040"/>
          </a:xfrm>
          <a:prstGeom prst="rect">
            <a:avLst/>
          </a:prstGeom>
          <a:ln>
            <a:noFill/>
          </a:ln>
        </p:spPr>
      </p:pic>
      <p:sp>
        <p:nvSpPr>
          <p:cNvPr id="446" name="CustomShape 6"/>
          <p:cNvSpPr/>
          <p:nvPr/>
        </p:nvSpPr>
        <p:spPr>
          <a:xfrm>
            <a:off x="0" y="865440"/>
            <a:ext cx="11951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2000" b="0" u="sng" strike="noStrike" spc="-1">
                <a:solidFill>
                  <a:srgbClr val="EAEFF9"/>
                </a:solidFill>
                <a:uFillTx/>
                <a:latin typeface="Arial"/>
                <a:ea typeface="DejaVu Sans"/>
                <a:hlinkClick r:id="rId7"/>
              </a:rPr>
              <a:t>https://hom-terceirizadas.sme.prefeitura.sp.gov.br/login</a:t>
            </a:r>
            <a:endParaRPr lang="pt-BR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02040" y="5287320"/>
            <a:ext cx="3699000" cy="1100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Portal de Uniformes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217" name="Imagem 4"/>
          <p:cNvPicPr/>
          <p:nvPr/>
        </p:nvPicPr>
        <p:blipFill>
          <a:blip r:embed="rId3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218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219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7"/>
          <p:cNvSpPr/>
          <p:nvPr/>
        </p:nvSpPr>
        <p:spPr>
          <a:xfrm>
            <a:off x="9825840" y="2340360"/>
            <a:ext cx="2078640" cy="2794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8"/>
          <p:cNvSpPr/>
          <p:nvPr/>
        </p:nvSpPr>
        <p:spPr>
          <a:xfrm>
            <a:off x="249840" y="2340360"/>
            <a:ext cx="3682440" cy="27997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9"/>
          <p:cNvSpPr/>
          <p:nvPr/>
        </p:nvSpPr>
        <p:spPr>
          <a:xfrm>
            <a:off x="288720" y="23162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226" name="Table 10"/>
          <p:cNvGraphicFramePr/>
          <p:nvPr/>
        </p:nvGraphicFramePr>
        <p:xfrm>
          <a:off x="285840" y="988560"/>
          <a:ext cx="11633040" cy="110340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Portal De Uniformes – Visão Fornecedor, Família e Escola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Janeiro</a:t>
                      </a:r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Maio</a:t>
                      </a: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7" name="CustomShape 11"/>
          <p:cNvSpPr/>
          <p:nvPr/>
        </p:nvSpPr>
        <p:spPr>
          <a:xfrm>
            <a:off x="9825840" y="23162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28" name="CustomShape 12"/>
          <p:cNvSpPr/>
          <p:nvPr/>
        </p:nvSpPr>
        <p:spPr>
          <a:xfrm>
            <a:off x="9867600" y="2673360"/>
            <a:ext cx="2036880" cy="18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Daniela, Natalia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Thais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Fernando e Marcia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Analista UX / UI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02 Desenvolvedores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29" name="CustomShape 13"/>
          <p:cNvSpPr/>
          <p:nvPr/>
        </p:nvSpPr>
        <p:spPr>
          <a:xfrm>
            <a:off x="308880" y="528840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30" name="CustomShape 14"/>
          <p:cNvSpPr/>
          <p:nvPr/>
        </p:nvSpPr>
        <p:spPr>
          <a:xfrm>
            <a:off x="287640" y="5140440"/>
            <a:ext cx="3680640" cy="103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5"/>
          <p:cNvSpPr/>
          <p:nvPr/>
        </p:nvSpPr>
        <p:spPr>
          <a:xfrm>
            <a:off x="4113360" y="2303351"/>
            <a:ext cx="5527440" cy="28306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6"/>
          <p:cNvSpPr/>
          <p:nvPr/>
        </p:nvSpPr>
        <p:spPr>
          <a:xfrm>
            <a:off x="4131720" y="23162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33" name="CustomShape 17"/>
          <p:cNvSpPr/>
          <p:nvPr/>
        </p:nvSpPr>
        <p:spPr>
          <a:xfrm>
            <a:off x="4149360" y="2619091"/>
            <a:ext cx="5609160" cy="303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Fornecedores:</a:t>
            </a:r>
            <a:endParaRPr lang="pt-BR" sz="12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Finalizada todas as demandas que foram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priorizadas</a:t>
            </a: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Família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(Atualização Cadastral para Pedido de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Uniforme</a:t>
            </a: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Versão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Homologada</a:t>
            </a:r>
            <a:endParaRPr lang="pt-BR" sz="1200" b="0" strike="noStrike" spc="-1" dirty="0">
              <a:latin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SzPct val="45000"/>
              <a:buFont typeface="Arial,Sans-Serif"/>
              <a:buChar char="•"/>
            </a:pPr>
            <a:r>
              <a:rPr lang="pt-BR" sz="1200" spc="-1" dirty="0">
                <a:latin typeface="Arial"/>
                <a:cs typeface="Arial"/>
              </a:rPr>
              <a:t>Escola (Atualização Cadastral)</a:t>
            </a:r>
            <a:endParaRPr lang="en-US" sz="1200" spc="-1" dirty="0">
              <a:ea typeface="+mn-lt"/>
              <a:cs typeface="+mn-lt"/>
            </a:endParaRP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SzPct val="45000"/>
              <a:buFont typeface="Arial,Sans-Serif"/>
              <a:buChar char="•"/>
            </a:pPr>
            <a:r>
              <a:rPr lang="pt-BR" sz="1200" spc="-1">
                <a:latin typeface="Arial"/>
                <a:cs typeface="Arial"/>
              </a:rPr>
              <a:t>Versão Homologada</a:t>
            </a:r>
            <a:endParaRPr lang="pt-BR" sz="1200" spc="-1" dirty="0">
              <a:ea typeface="+mn-lt"/>
              <a:cs typeface="+mn-lt"/>
            </a:endParaRP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spc="-1" dirty="0">
                <a:latin typeface="Arial"/>
                <a:cs typeface="Arial"/>
              </a:rPr>
              <a:t>Próxima semana inicia a construção do Painel Gerencial</a:t>
            </a: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spc="-1" dirty="0">
                <a:latin typeface="Arial"/>
                <a:cs typeface="Arial"/>
              </a:rPr>
              <a:t>Portal Consolidando as informações da Família</a:t>
            </a: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spc="-1" dirty="0">
                <a:latin typeface="Arial"/>
                <a:cs typeface="Arial"/>
              </a:rPr>
              <a:t>Protótipo Validado</a:t>
            </a:r>
          </a:p>
          <a:p>
            <a:pPr marL="638175" lvl="1" indent="-171450">
              <a:lnSpc>
                <a:spcPct val="150000"/>
              </a:lnSpc>
              <a:buClr>
                <a:srgbClr val="000000"/>
              </a:buClr>
              <a:buSzPct val="45000"/>
              <a:buFont typeface="Arial,Sans-Serif"/>
              <a:buChar char="•"/>
            </a:pPr>
            <a:endParaRPr lang="pt-BR" sz="1200" spc="-1">
              <a:latin typeface="Arial"/>
              <a:cs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SzPct val="45000"/>
              <a:buFont typeface="Arial"/>
              <a:buChar char="•"/>
            </a:pPr>
            <a:endParaRPr lang="pt-BR" sz="1200" spc="-1">
              <a:latin typeface="Arial"/>
            </a:endParaRPr>
          </a:p>
          <a:p>
            <a:pPr marL="364490" lvl="1" indent="-180975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1200" spc="-1">
              <a:latin typeface="Arial"/>
            </a:endParaRPr>
          </a:p>
        </p:txBody>
      </p:sp>
      <p:sp>
        <p:nvSpPr>
          <p:cNvPr id="234" name="CustomShape 18"/>
          <p:cNvSpPr/>
          <p:nvPr/>
        </p:nvSpPr>
        <p:spPr>
          <a:xfrm>
            <a:off x="4125240" y="5275800"/>
            <a:ext cx="3860640" cy="1112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9"/>
          <p:cNvSpPr/>
          <p:nvPr/>
        </p:nvSpPr>
        <p:spPr>
          <a:xfrm>
            <a:off x="4128120" y="5288400"/>
            <a:ext cx="38577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36" name="CustomShape 20"/>
          <p:cNvSpPr/>
          <p:nvPr/>
        </p:nvSpPr>
        <p:spPr>
          <a:xfrm>
            <a:off x="8089200" y="5287320"/>
            <a:ext cx="3818520" cy="1107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1"/>
          <p:cNvSpPr/>
          <p:nvPr/>
        </p:nvSpPr>
        <p:spPr>
          <a:xfrm>
            <a:off x="8089200" y="5288400"/>
            <a:ext cx="385128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238" name="CustomShape 22"/>
          <p:cNvSpPr/>
          <p:nvPr/>
        </p:nvSpPr>
        <p:spPr>
          <a:xfrm>
            <a:off x="8177760" y="5140440"/>
            <a:ext cx="368064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23"/>
          <p:cNvSpPr/>
          <p:nvPr/>
        </p:nvSpPr>
        <p:spPr>
          <a:xfrm>
            <a:off x="4204800" y="5140440"/>
            <a:ext cx="368064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0" name="CustomShape 24"/>
          <p:cNvSpPr/>
          <p:nvPr/>
        </p:nvSpPr>
        <p:spPr>
          <a:xfrm>
            <a:off x="4255560" y="5663160"/>
            <a:ext cx="364068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7655" indent="-28384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241" name="CustomShape 25"/>
          <p:cNvSpPr/>
          <p:nvPr/>
        </p:nvSpPr>
        <p:spPr>
          <a:xfrm>
            <a:off x="332640" y="5377680"/>
            <a:ext cx="368640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2" name="CustomShape 26"/>
          <p:cNvSpPr/>
          <p:nvPr/>
        </p:nvSpPr>
        <p:spPr>
          <a:xfrm>
            <a:off x="8098920" y="5348880"/>
            <a:ext cx="3686400" cy="101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3" name="CustomShape 27"/>
          <p:cNvSpPr/>
          <p:nvPr/>
        </p:nvSpPr>
        <p:spPr>
          <a:xfrm>
            <a:off x="399960" y="5640840"/>
            <a:ext cx="364068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7655" indent="-28384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</a:rPr>
              <a:t> Comunicação com a rede</a:t>
            </a:r>
          </a:p>
          <a:p>
            <a:pPr marL="287655" indent="-28384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latin typeface="Arial"/>
              </a:rPr>
              <a:t>Integração de dados EOL</a:t>
            </a:r>
          </a:p>
        </p:txBody>
      </p:sp>
      <p:sp>
        <p:nvSpPr>
          <p:cNvPr id="244" name="CustomShape 28"/>
          <p:cNvSpPr/>
          <p:nvPr/>
        </p:nvSpPr>
        <p:spPr>
          <a:xfrm>
            <a:off x="8160840" y="5667120"/>
            <a:ext cx="3640680" cy="7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7655" indent="-28384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245" name="CustomShape 29"/>
          <p:cNvSpPr/>
          <p:nvPr/>
        </p:nvSpPr>
        <p:spPr>
          <a:xfrm>
            <a:off x="225360" y="2676600"/>
            <a:ext cx="5609160" cy="303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Fornecedores Nova Versão com tipos de </a:t>
            </a:r>
            <a:r>
              <a:rPr lang="pt-BR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docs</a:t>
            </a:r>
            <a:endParaRPr lang="pt-BR" sz="1200" b="0" strike="noStrike" spc="-1" dirty="0" err="1">
              <a:latin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Família: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Atualização Cadastro para Pedido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b="0" strike="noStrike" spc="-1" dirty="0">
              <a:latin typeface="Arial"/>
            </a:endParaRPr>
          </a:p>
          <a:p>
            <a:pPr marL="9525">
              <a:lnSpc>
                <a:spcPct val="150000"/>
              </a:lnSpc>
              <a:buClr>
                <a:srgbClr val="000000"/>
              </a:buClr>
            </a:pPr>
            <a:r>
              <a:rPr lang="pt-BR" sz="1200" spc="-1" dirty="0">
                <a:solidFill>
                  <a:srgbClr val="000000"/>
                </a:solidFill>
                <a:latin typeface="Arial"/>
              </a:rPr>
              <a:t>de Uniforme</a:t>
            </a:r>
            <a:endParaRPr lang="pt-BR" sz="1200" b="0" strike="noStrike" spc="-1" dirty="0">
              <a:latin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Escola: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Atualização Cadastral para Alunos que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b="0" strike="noStrike" spc="-1" dirty="0">
              <a:latin typeface="Arial"/>
            </a:endParaRPr>
          </a:p>
          <a:p>
            <a:pPr marL="9525">
              <a:lnSpc>
                <a:spcPct val="150000"/>
              </a:lnSpc>
              <a:buClr>
                <a:srgbClr val="000000"/>
              </a:buClr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não tem acesso ou receberam e-mail para</a:t>
            </a:r>
            <a:endParaRPr lang="pt-BR" sz="1200" b="0" strike="noStrike" spc="-1" dirty="0">
              <a:latin typeface="Arial"/>
            </a:endParaRPr>
          </a:p>
          <a:p>
            <a:pPr marL="9525">
              <a:lnSpc>
                <a:spcPct val="150000"/>
              </a:lnSpc>
              <a:buClr>
                <a:srgbClr val="000000"/>
              </a:buClr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comparecer a escola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b="0" strike="noStrike" spc="-1" dirty="0">
              <a:latin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SME / DRE / Escola: Painel Gerencial</a:t>
            </a:r>
            <a:endParaRPr lang="pt-BR" sz="1200" b="0" strike="noStrike" spc="-1" dirty="0">
              <a:latin typeface="Arial"/>
            </a:endParaRPr>
          </a:p>
          <a:p>
            <a:pPr marL="180975" indent="-17145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Portal Consolidando as Informações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Portal de Uniformes </a:t>
            </a:r>
            <a:r>
              <a:rPr lang="pt-BR" sz="2400" b="1" spc="-1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247" name="Imagem 4"/>
          <p:cNvPicPr/>
          <p:nvPr/>
        </p:nvPicPr>
        <p:blipFill>
          <a:blip r:embed="rId3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248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4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5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2CA48F-6483-48C4-8E5F-F7AA8B6031C5}"/>
              </a:ext>
            </a:extLst>
          </p:cNvPr>
          <p:cNvSpPr txBox="1"/>
          <p:nvPr/>
        </p:nvSpPr>
        <p:spPr>
          <a:xfrm>
            <a:off x="1460739" y="1676400"/>
            <a:ext cx="7602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ea typeface="+mn-lt"/>
                <a:cs typeface="+mn-lt"/>
              </a:rPr>
              <a:t>https://hom-portaldeuniformes.sme.prefeitura.sp.gov.br/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1735CE-253F-4873-A3A3-FC1162493978}"/>
              </a:ext>
            </a:extLst>
          </p:cNvPr>
          <p:cNvSpPr txBox="1"/>
          <p:nvPr/>
        </p:nvSpPr>
        <p:spPr>
          <a:xfrm>
            <a:off x="151501" y="131606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Fornecedor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F6BE04-0F12-45FF-9758-ABECCAA53CE2}"/>
              </a:ext>
            </a:extLst>
          </p:cNvPr>
          <p:cNvSpPr txBox="1"/>
          <p:nvPr/>
        </p:nvSpPr>
        <p:spPr>
          <a:xfrm>
            <a:off x="1388852" y="2725947"/>
            <a:ext cx="76027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ea typeface="+mn-lt"/>
                <a:cs typeface="+mn-lt"/>
              </a:rPr>
              <a:t>https://hom-pedido-uniforme.sme.prefeitura.sp.gov.br/</a:t>
            </a:r>
          </a:p>
          <a:p>
            <a:r>
              <a:rPr lang="pt-BR" dirty="0" err="1">
                <a:ea typeface="+mn-lt"/>
                <a:cs typeface="+mn-lt"/>
              </a:rPr>
              <a:t>Cod</a:t>
            </a:r>
            <a:r>
              <a:rPr lang="pt-BR" dirty="0">
                <a:ea typeface="+mn-lt"/>
                <a:cs typeface="+mn-lt"/>
              </a:rPr>
              <a:t> : EOL : 6120369 Data Nascimento : 15/11/2013</a:t>
            </a:r>
          </a:p>
          <a:p>
            <a:endParaRPr lang="pt-BR" dirty="0">
              <a:ea typeface="+mn-lt"/>
              <a:cs typeface="+mn-lt"/>
            </a:endParaRPr>
          </a:p>
          <a:p>
            <a:endParaRPr lang="pt-BR" dirty="0">
              <a:ea typeface="+mn-lt"/>
              <a:cs typeface="+mn-lt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A2134E8-0957-4797-85EE-D37AADA96BC4}"/>
              </a:ext>
            </a:extLst>
          </p:cNvPr>
          <p:cNvSpPr txBox="1"/>
          <p:nvPr/>
        </p:nvSpPr>
        <p:spPr>
          <a:xfrm>
            <a:off x="79614" y="236561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Família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D587BF-D1A8-4A22-A5F5-6B5AF40338B2}"/>
              </a:ext>
            </a:extLst>
          </p:cNvPr>
          <p:cNvSpPr txBox="1"/>
          <p:nvPr/>
        </p:nvSpPr>
        <p:spPr>
          <a:xfrm>
            <a:off x="1417606" y="3703607"/>
            <a:ext cx="76027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</a:rPr>
              <a:t>https://hom-pedido-uniforme.sme.prefeitura.sp.gov.br/adm-escola</a:t>
            </a:r>
            <a:endParaRPr lang="pt-BR"/>
          </a:p>
          <a:p>
            <a:r>
              <a:rPr lang="pt-BR" dirty="0">
                <a:cs typeface="Arial"/>
              </a:rPr>
              <a:t>RF : </a:t>
            </a:r>
            <a:r>
              <a:rPr lang="pt-BR">
                <a:ea typeface="+mn-lt"/>
                <a:cs typeface="+mn-lt"/>
              </a:rPr>
              <a:t>5100119  Senha: admin123</a:t>
            </a:r>
            <a:endParaRPr lang="pt-BR" dirty="0">
              <a:ea typeface="+mn-lt"/>
              <a:cs typeface="+mn-lt"/>
            </a:endParaRPr>
          </a:p>
          <a:p>
            <a:endParaRPr lang="pt-BR" dirty="0">
              <a:cs typeface="Arial"/>
            </a:endParaRPr>
          </a:p>
          <a:p>
            <a:endParaRPr lang="pt-BR" dirty="0">
              <a:cs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AD3876-4B30-4A64-9410-4E559CF1EB51}"/>
              </a:ext>
            </a:extLst>
          </p:cNvPr>
          <p:cNvSpPr txBox="1"/>
          <p:nvPr/>
        </p:nvSpPr>
        <p:spPr>
          <a:xfrm>
            <a:off x="108368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Escola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m 1"/>
          <p:cNvPicPr/>
          <p:nvPr/>
        </p:nvPicPr>
        <p:blipFill>
          <a:blip r:embed="rId3"/>
          <a:stretch/>
        </p:blipFill>
        <p:spPr>
          <a:xfrm>
            <a:off x="0" y="7560"/>
            <a:ext cx="12185640" cy="6836400"/>
          </a:xfrm>
          <a:prstGeom prst="rect">
            <a:avLst/>
          </a:prstGeom>
          <a:ln>
            <a:noFill/>
          </a:ln>
        </p:spPr>
      </p:pic>
      <p:pic>
        <p:nvPicPr>
          <p:cNvPr id="199" name="Imagem 4"/>
          <p:cNvPicPr/>
          <p:nvPr/>
        </p:nvPicPr>
        <p:blipFill>
          <a:blip r:embed="rId4"/>
          <a:srcRect t="5613" b="9761"/>
          <a:stretch/>
        </p:blipFill>
        <p:spPr>
          <a:xfrm>
            <a:off x="-5400" y="-25200"/>
            <a:ext cx="12185640" cy="6865200"/>
          </a:xfrm>
          <a:prstGeom prst="rect">
            <a:avLst/>
          </a:prstGeom>
          <a:ln>
            <a:noFill/>
          </a:ln>
        </p:spPr>
      </p:pic>
      <p:grpSp>
        <p:nvGrpSpPr>
          <p:cNvPr id="200" name="Group 1"/>
          <p:cNvGrpSpPr/>
          <p:nvPr/>
        </p:nvGrpSpPr>
        <p:grpSpPr>
          <a:xfrm>
            <a:off x="360" y="-28800"/>
            <a:ext cx="12190680" cy="6864840"/>
            <a:chOff x="360" y="-28800"/>
            <a:chExt cx="12190680" cy="6864840"/>
          </a:xfrm>
        </p:grpSpPr>
        <p:sp>
          <p:nvSpPr>
            <p:cNvPr id="201" name="CustomShape 2"/>
            <p:cNvSpPr/>
            <p:nvPr/>
          </p:nvSpPr>
          <p:spPr>
            <a:xfrm>
              <a:off x="4320" y="-15480"/>
              <a:ext cx="12186720" cy="6851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02" name="Gráfico 6"/>
            <p:cNvPicPr/>
            <p:nvPr/>
          </p:nvPicPr>
          <p:blipFill>
            <a:blip r:embed="rId5"/>
            <a:stretch/>
          </p:blipFill>
          <p:spPr>
            <a:xfrm>
              <a:off x="360" y="-28800"/>
              <a:ext cx="3182040" cy="6422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Imagem 12"/>
            <p:cNvPicPr/>
            <p:nvPr/>
          </p:nvPicPr>
          <p:blipFill>
            <a:blip r:embed="rId6"/>
            <a:stretch/>
          </p:blipFill>
          <p:spPr>
            <a:xfrm>
              <a:off x="9771120" y="5915880"/>
              <a:ext cx="1931040" cy="47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4" name="CustomShape 3"/>
          <p:cNvSpPr/>
          <p:nvPr/>
        </p:nvSpPr>
        <p:spPr>
          <a:xfrm>
            <a:off x="3704040" y="3075840"/>
            <a:ext cx="7662960" cy="65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4501"/>
              </a:lnSpc>
            </a:pPr>
            <a:r>
              <a:rPr lang="pt-BR" sz="4400" b="1" strike="noStrike" spc="-1">
                <a:solidFill>
                  <a:srgbClr val="FFFFFF"/>
                </a:solidFill>
                <a:latin typeface="Arial"/>
                <a:ea typeface="DejaVu Sans"/>
              </a:rPr>
              <a:t>Ateliê de Software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3704040" y="3870360"/>
            <a:ext cx="5965920" cy="427320"/>
          </a:xfrm>
          <a:prstGeom prst="roundRect">
            <a:avLst>
              <a:gd name="adj" fmla="val 50000"/>
            </a:avLst>
          </a:prstGeom>
          <a:solidFill>
            <a:srgbClr val="E94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Alinhamento Mensal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206" name="Imagem 25"/>
          <p:cNvPicPr/>
          <p:nvPr/>
        </p:nvPicPr>
        <p:blipFill>
          <a:blip r:embed="rId7"/>
          <a:stretch/>
        </p:blipFill>
        <p:spPr>
          <a:xfrm>
            <a:off x="342000" y="5882400"/>
            <a:ext cx="2484000" cy="79956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10748520" y="88200"/>
            <a:ext cx="131508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b="1" spc="-1" dirty="0">
                <a:solidFill>
                  <a:srgbClr val="FFFFFF"/>
                </a:solidFill>
                <a:latin typeface="Arial"/>
                <a:ea typeface="DejaVu Sans"/>
              </a:rPr>
              <a:t>06</a:t>
            </a:r>
            <a:r>
              <a:rPr lang="pt-BR" sz="18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/03/2020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208" name="Imagem 5"/>
          <p:cNvPicPr/>
          <p:nvPr/>
        </p:nvPicPr>
        <p:blipFill>
          <a:blip r:embed="rId8"/>
          <a:stretch/>
        </p:blipFill>
        <p:spPr>
          <a:xfrm>
            <a:off x="4645440" y="5407920"/>
            <a:ext cx="268560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7216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 dirty="0">
                <a:solidFill>
                  <a:srgbClr val="000000"/>
                </a:solidFill>
                <a:latin typeface="Arial"/>
              </a:rPr>
              <a:t>Cadastro de Imóveis</a:t>
            </a:r>
            <a:endParaRPr lang="pt-BR" dirty="0"/>
          </a:p>
        </p:txBody>
      </p:sp>
      <p:pic>
        <p:nvPicPr>
          <p:cNvPr id="449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50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7"/>
          <p:cNvSpPr/>
          <p:nvPr/>
        </p:nvSpPr>
        <p:spPr>
          <a:xfrm>
            <a:off x="9825840" y="2266560"/>
            <a:ext cx="20786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285840" y="2266560"/>
            <a:ext cx="3682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9"/>
          <p:cNvSpPr/>
          <p:nvPr/>
        </p:nvSpPr>
        <p:spPr>
          <a:xfrm>
            <a:off x="288720" y="22766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458" name="Table 10"/>
          <p:cNvGraphicFramePr/>
          <p:nvPr/>
        </p:nvGraphicFramePr>
        <p:xfrm>
          <a:off x="285840" y="988560"/>
          <a:ext cx="11633040" cy="1103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Cadastro de Imóveis</a:t>
                      </a:r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Sustentação</a:t>
                      </a: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560"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BR" sz="1400" b="0" strike="noStrike" spc="-1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9" name="CustomShape 11"/>
          <p:cNvSpPr/>
          <p:nvPr/>
        </p:nvSpPr>
        <p:spPr>
          <a:xfrm>
            <a:off x="9825840" y="22766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9877320" y="2727360"/>
            <a:ext cx="19958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 :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Luiz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Filipe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27216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4131720" y="2266560"/>
            <a:ext cx="5527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6"/>
          <p:cNvSpPr/>
          <p:nvPr/>
        </p:nvSpPr>
        <p:spPr>
          <a:xfrm>
            <a:off x="4131720" y="22766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5" name="CustomShape 17"/>
          <p:cNvSpPr/>
          <p:nvPr/>
        </p:nvSpPr>
        <p:spPr>
          <a:xfrm>
            <a:off x="4163400" y="2649600"/>
            <a:ext cx="5495760" cy="17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66" name="CustomShape 18"/>
          <p:cNvSpPr/>
          <p:nvPr/>
        </p:nvSpPr>
        <p:spPr>
          <a:xfrm>
            <a:off x="421560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9"/>
          <p:cNvSpPr/>
          <p:nvPr/>
        </p:nvSpPr>
        <p:spPr>
          <a:xfrm>
            <a:off x="421884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8" name="CustomShape 20"/>
          <p:cNvSpPr/>
          <p:nvPr/>
        </p:nvSpPr>
        <p:spPr>
          <a:xfrm>
            <a:off x="8107560" y="4664160"/>
            <a:ext cx="381852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1"/>
          <p:cNvSpPr/>
          <p:nvPr/>
        </p:nvSpPr>
        <p:spPr>
          <a:xfrm>
            <a:off x="8121240" y="4664160"/>
            <a:ext cx="3815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71" name="CustomShape 23"/>
          <p:cNvSpPr/>
          <p:nvPr/>
        </p:nvSpPr>
        <p:spPr>
          <a:xfrm>
            <a:off x="4204800" y="5066640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4"/>
          <p:cNvSpPr/>
          <p:nvPr/>
        </p:nvSpPr>
        <p:spPr>
          <a:xfrm>
            <a:off x="537120" y="5073480"/>
            <a:ext cx="334692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5"/>
          <p:cNvSpPr/>
          <p:nvPr/>
        </p:nvSpPr>
        <p:spPr>
          <a:xfrm>
            <a:off x="4353120" y="5193720"/>
            <a:ext cx="3346920" cy="10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13">
            <a:extLst>
              <a:ext uri="{FF2B5EF4-FFF2-40B4-BE49-F238E27FC236}">
                <a16:creationId xmlns:a16="http://schemas.microsoft.com/office/drawing/2014/main" id="{9B5DE448-D46E-48DD-9309-F17FEA44D7B0}"/>
              </a:ext>
            </a:extLst>
          </p:cNvPr>
          <p:cNvSpPr/>
          <p:nvPr/>
        </p:nvSpPr>
        <p:spPr>
          <a:xfrm>
            <a:off x="4330602" y="2641725"/>
            <a:ext cx="3648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Atividades Realizadas  no último mês </a:t>
            </a:r>
          </a:p>
          <a:p>
            <a:pPr marL="742950" lvl="1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Alteração do Mapa de Bairros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075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7216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Contratos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449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50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7"/>
          <p:cNvSpPr/>
          <p:nvPr/>
        </p:nvSpPr>
        <p:spPr>
          <a:xfrm>
            <a:off x="9825840" y="2266560"/>
            <a:ext cx="20786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285840" y="2266560"/>
            <a:ext cx="3682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9"/>
          <p:cNvSpPr/>
          <p:nvPr/>
        </p:nvSpPr>
        <p:spPr>
          <a:xfrm>
            <a:off x="288720" y="22766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458" name="Table 10"/>
          <p:cNvGraphicFramePr/>
          <p:nvPr>
            <p:extLst>
              <p:ext uri="{D42A27DB-BD31-4B8C-83A1-F6EECF244321}">
                <p14:modId xmlns:p14="http://schemas.microsoft.com/office/powerpoint/2010/main" val="3472861746"/>
              </p:ext>
            </p:extLst>
          </p:nvPr>
        </p:nvGraphicFramePr>
        <p:xfrm>
          <a:off x="285840" y="988560"/>
          <a:ext cx="11633040" cy="1103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SAFI – Sistema de Administração, Finanças e Infraestrutura: Vigências e Atestes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Setembro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Dezembro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560"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                                                                     PAUSADO EM DECORRÊNCIA DO PORTAL DE UNIFORMES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9" name="CustomShape 11"/>
          <p:cNvSpPr/>
          <p:nvPr/>
        </p:nvSpPr>
        <p:spPr>
          <a:xfrm>
            <a:off x="9825840" y="22766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9877320" y="2727360"/>
            <a:ext cx="19958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 </a:t>
            </a: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: TBD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Filipe e Victor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UX / UI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03 Desenvolvedores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319320" y="2670480"/>
            <a:ext cx="3648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Visualização de Serviços Contínuos</a:t>
            </a:r>
            <a:endParaRPr lang="pt-BR" sz="1400" b="0" strike="noStrike" spc="-1">
              <a:latin typeface="Arial"/>
            </a:endParaRPr>
          </a:p>
          <a:p>
            <a:pPr marL="285840" indent="-27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Manutenção de Contratos</a:t>
            </a:r>
            <a:endParaRPr lang="pt-BR" sz="1400" b="0" strike="noStrike" spc="-1">
              <a:latin typeface="Arial"/>
            </a:endParaRPr>
          </a:p>
          <a:p>
            <a:pPr marL="285840" indent="-27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Notificações</a:t>
            </a:r>
            <a:endParaRPr lang="pt-BR" sz="1400" b="0" strike="noStrike" spc="-1">
              <a:latin typeface="Arial"/>
            </a:endParaRPr>
          </a:p>
          <a:p>
            <a:pPr marL="285840" indent="-27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Atestes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27216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4131720" y="2266560"/>
            <a:ext cx="5527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6"/>
          <p:cNvSpPr/>
          <p:nvPr/>
        </p:nvSpPr>
        <p:spPr>
          <a:xfrm>
            <a:off x="4131720" y="22766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5" name="CustomShape 17"/>
          <p:cNvSpPr/>
          <p:nvPr/>
        </p:nvSpPr>
        <p:spPr>
          <a:xfrm>
            <a:off x="4163400" y="2649600"/>
            <a:ext cx="5495760" cy="17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Concluído</a:t>
            </a:r>
            <a:endParaRPr lang="pt-BR" sz="1200" b="0" strike="noStrike" spc="-1" dirty="0">
              <a:latin typeface="Arial"/>
            </a:endParaRPr>
          </a:p>
          <a:p>
            <a:pPr marL="394335" lvl="1" indent="-1714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Cadastro e Visualização de Contratos Serviços Contínuos</a:t>
            </a:r>
            <a:endParaRPr lang="pt-BR" sz="1200" b="0" strike="noStrike" spc="-1" dirty="0">
              <a:latin typeface="Arial"/>
            </a:endParaRPr>
          </a:p>
          <a:p>
            <a:pPr marL="394335" lvl="1" indent="-171450"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Notificações de Vencimento de Contratos e Histórico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spc="-1">
              <a:solidFill>
                <a:srgbClr val="000000"/>
              </a:solidFill>
              <a:latin typeface="Arial"/>
              <a:ea typeface="DejaVu Sans"/>
            </a:endParaRPr>
          </a:p>
          <a:p>
            <a:pPr marL="394335" lvl="1" indent="-1714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Painel e Visualização dos Contratos de Serviços Contínuos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pt-BR" sz="1200" spc="-1" dirty="0">
                <a:solidFill>
                  <a:srgbClr val="000000"/>
                </a:solidFill>
                <a:latin typeface="Arial"/>
              </a:rPr>
              <a:t>Pausado</a:t>
            </a:r>
            <a:endParaRPr lang="pt-BR" sz="1200" b="0" strike="noStrike" spc="-1" dirty="0">
              <a:latin typeface="Arial"/>
            </a:endParaRPr>
          </a:p>
          <a:p>
            <a:pPr marL="412115" indent="-17145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Protótipo de Registro de Atestes</a:t>
            </a:r>
            <a:endParaRPr lang="pt-BR" sz="1200" b="0" strike="noStrike" spc="-1" dirty="0">
              <a:latin typeface="Arial"/>
            </a:endParaRPr>
          </a:p>
          <a:p>
            <a:pPr marL="412115" indent="-171450">
              <a:spcBef>
                <a:spcPts val="300"/>
              </a:spcBef>
              <a:buClr>
                <a:srgbClr val="000000"/>
              </a:buClr>
              <a:buSzPct val="45000"/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Desenvolvimento da configuração de Atestes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 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466" name="CustomShape 18"/>
          <p:cNvSpPr/>
          <p:nvPr/>
        </p:nvSpPr>
        <p:spPr>
          <a:xfrm>
            <a:off x="421560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9"/>
          <p:cNvSpPr/>
          <p:nvPr/>
        </p:nvSpPr>
        <p:spPr>
          <a:xfrm>
            <a:off x="421884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8" name="CustomShape 20"/>
          <p:cNvSpPr/>
          <p:nvPr/>
        </p:nvSpPr>
        <p:spPr>
          <a:xfrm>
            <a:off x="8107560" y="4664160"/>
            <a:ext cx="381852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1"/>
          <p:cNvSpPr/>
          <p:nvPr/>
        </p:nvSpPr>
        <p:spPr>
          <a:xfrm>
            <a:off x="8121240" y="4664160"/>
            <a:ext cx="3815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70" name="CustomShape 22"/>
          <p:cNvSpPr/>
          <p:nvPr/>
        </p:nvSpPr>
        <p:spPr>
          <a:xfrm>
            <a:off x="8177760" y="5066640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6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Integração dos dados com SOF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471" name="CustomShape 23"/>
          <p:cNvSpPr/>
          <p:nvPr/>
        </p:nvSpPr>
        <p:spPr>
          <a:xfrm>
            <a:off x="4204800" y="5066640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4"/>
          <p:cNvSpPr/>
          <p:nvPr/>
        </p:nvSpPr>
        <p:spPr>
          <a:xfrm>
            <a:off x="537120" y="5073480"/>
            <a:ext cx="334692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5"/>
          <p:cNvSpPr/>
          <p:nvPr/>
        </p:nvSpPr>
        <p:spPr>
          <a:xfrm>
            <a:off x="4353120" y="5193720"/>
            <a:ext cx="3346920" cy="10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9879B52D-2865-4F82-9C25-0B8AF0C3166E}"/>
              </a:ext>
            </a:extLst>
          </p:cNvPr>
          <p:cNvSpPr/>
          <p:nvPr/>
        </p:nvSpPr>
        <p:spPr>
          <a:xfrm>
            <a:off x="313344" y="5196036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>
                <a:solidFill>
                  <a:srgbClr val="000000"/>
                </a:solidFill>
                <a:latin typeface="Arial"/>
              </a:rPr>
              <a:t>Falta de definição novo PO (dez/19)</a:t>
            </a:r>
            <a:endParaRPr lang="pt-BR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7216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924480" y="48240"/>
            <a:ext cx="9525240" cy="68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 dirty="0">
                <a:solidFill>
                  <a:srgbClr val="000000"/>
                </a:solidFill>
                <a:latin typeface="Arial"/>
              </a:rPr>
              <a:t>Vagas na Creche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49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2000" cy="456840"/>
          </a:xfrm>
          <a:prstGeom prst="rect">
            <a:avLst/>
          </a:prstGeom>
          <a:ln>
            <a:noFill/>
          </a:ln>
        </p:spPr>
      </p:pic>
      <p:pic>
        <p:nvPicPr>
          <p:cNvPr id="450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77960" cy="412920"/>
          </a:xfrm>
          <a:prstGeom prst="rect">
            <a:avLst/>
          </a:prstGeom>
          <a:ln>
            <a:noFill/>
          </a:ln>
        </p:spPr>
      </p:pic>
      <p:sp>
        <p:nvSpPr>
          <p:cNvPr id="451" name="CustomShape 3"/>
          <p:cNvSpPr/>
          <p:nvPr/>
        </p:nvSpPr>
        <p:spPr>
          <a:xfrm rot="15598200">
            <a:off x="9946800" y="-31320"/>
            <a:ext cx="1422720" cy="154584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5"/>
          <p:cNvSpPr/>
          <p:nvPr/>
        </p:nvSpPr>
        <p:spPr>
          <a:xfrm>
            <a:off x="10290960" y="8028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6"/>
          <p:cNvSpPr/>
          <p:nvPr/>
        </p:nvSpPr>
        <p:spPr>
          <a:xfrm>
            <a:off x="79560" y="702000"/>
            <a:ext cx="33840" cy="3384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7"/>
          <p:cNvSpPr/>
          <p:nvPr/>
        </p:nvSpPr>
        <p:spPr>
          <a:xfrm>
            <a:off x="9825840" y="2266560"/>
            <a:ext cx="20786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8"/>
          <p:cNvSpPr/>
          <p:nvPr/>
        </p:nvSpPr>
        <p:spPr>
          <a:xfrm>
            <a:off x="285840" y="2266560"/>
            <a:ext cx="3682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9"/>
          <p:cNvSpPr/>
          <p:nvPr/>
        </p:nvSpPr>
        <p:spPr>
          <a:xfrm>
            <a:off x="288720" y="2276640"/>
            <a:ext cx="367956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458" name="Table 10"/>
          <p:cNvGraphicFramePr/>
          <p:nvPr/>
        </p:nvGraphicFramePr>
        <p:xfrm>
          <a:off x="285840" y="988560"/>
          <a:ext cx="11633040" cy="1103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 dirty="0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Vagas na Creche</a:t>
                      </a:r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560">
                <a:tc grid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FF0000"/>
                          </a:solidFill>
                          <a:latin typeface="Arial"/>
                          <a:ea typeface="DejaVu Sans"/>
                        </a:rPr>
                        <a:t>                                                                     PAUSADO EM DECORRÊNCIA DO PORTAL DE UNIFORMES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59" name="CustomShape 11"/>
          <p:cNvSpPr/>
          <p:nvPr/>
        </p:nvSpPr>
        <p:spPr>
          <a:xfrm>
            <a:off x="9825840" y="2276640"/>
            <a:ext cx="2078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0" name="CustomShape 12"/>
          <p:cNvSpPr/>
          <p:nvPr/>
        </p:nvSpPr>
        <p:spPr>
          <a:xfrm>
            <a:off x="9877320" y="2727360"/>
            <a:ext cx="1995840" cy="14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PO : </a:t>
            </a: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Thais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Filipe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Marcos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461" name="CustomShape 13"/>
          <p:cNvSpPr/>
          <p:nvPr/>
        </p:nvSpPr>
        <p:spPr>
          <a:xfrm>
            <a:off x="319320" y="2670480"/>
            <a:ext cx="364896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marL="285750" indent="-27559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spc="-1" dirty="0">
                <a:solidFill>
                  <a:srgbClr val="000000"/>
                </a:solidFill>
                <a:latin typeface="Arial"/>
              </a:rPr>
              <a:t>MVP 2 Mapa de Calor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462" name="CustomShape 14"/>
          <p:cNvSpPr/>
          <p:nvPr/>
        </p:nvSpPr>
        <p:spPr>
          <a:xfrm>
            <a:off x="27216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3" name="CustomShape 15"/>
          <p:cNvSpPr/>
          <p:nvPr/>
        </p:nvSpPr>
        <p:spPr>
          <a:xfrm>
            <a:off x="4131720" y="2266560"/>
            <a:ext cx="5527440" cy="2200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16"/>
          <p:cNvSpPr/>
          <p:nvPr/>
        </p:nvSpPr>
        <p:spPr>
          <a:xfrm>
            <a:off x="4131720" y="2276640"/>
            <a:ext cx="55274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5" name="CustomShape 17"/>
          <p:cNvSpPr/>
          <p:nvPr/>
        </p:nvSpPr>
        <p:spPr>
          <a:xfrm>
            <a:off x="4163400" y="2649600"/>
            <a:ext cx="5495760" cy="17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  <a:spcBef>
                <a:spcPts val="300"/>
              </a:spcBef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66" name="CustomShape 18"/>
          <p:cNvSpPr/>
          <p:nvPr/>
        </p:nvSpPr>
        <p:spPr>
          <a:xfrm>
            <a:off x="4215600" y="4664160"/>
            <a:ext cx="369900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9"/>
          <p:cNvSpPr/>
          <p:nvPr/>
        </p:nvSpPr>
        <p:spPr>
          <a:xfrm>
            <a:off x="4218840" y="4664160"/>
            <a:ext cx="369612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68" name="CustomShape 20"/>
          <p:cNvSpPr/>
          <p:nvPr/>
        </p:nvSpPr>
        <p:spPr>
          <a:xfrm>
            <a:off x="8107560" y="4664160"/>
            <a:ext cx="3818520" cy="19436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21"/>
          <p:cNvSpPr/>
          <p:nvPr/>
        </p:nvSpPr>
        <p:spPr>
          <a:xfrm>
            <a:off x="8121240" y="4664160"/>
            <a:ext cx="3815640" cy="34848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71" name="CustomShape 23"/>
          <p:cNvSpPr/>
          <p:nvPr/>
        </p:nvSpPr>
        <p:spPr>
          <a:xfrm>
            <a:off x="4204800" y="5066640"/>
            <a:ext cx="3680640" cy="40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24"/>
          <p:cNvSpPr/>
          <p:nvPr/>
        </p:nvSpPr>
        <p:spPr>
          <a:xfrm>
            <a:off x="537120" y="5073480"/>
            <a:ext cx="3346920" cy="153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5"/>
          <p:cNvSpPr/>
          <p:nvPr/>
        </p:nvSpPr>
        <p:spPr>
          <a:xfrm>
            <a:off x="4353120" y="5193720"/>
            <a:ext cx="3346920" cy="108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546830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924480" y="48240"/>
            <a:ext cx="9533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pc="-1" dirty="0">
                <a:solidFill>
                  <a:srgbClr val="000000"/>
                </a:solidFill>
              </a:rPr>
              <a:t>Dados Estratégicos </a:t>
            </a:r>
            <a:endParaRPr lang="pt-BR" sz="2400" spc="-1" dirty="0"/>
          </a:p>
        </p:txBody>
      </p:sp>
      <p:pic>
        <p:nvPicPr>
          <p:cNvPr id="580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50640" cy="465480"/>
          </a:xfrm>
          <a:prstGeom prst="rect">
            <a:avLst/>
          </a:prstGeom>
          <a:ln>
            <a:noFill/>
          </a:ln>
        </p:spPr>
      </p:pic>
      <p:pic>
        <p:nvPicPr>
          <p:cNvPr id="581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6600" cy="421560"/>
          </a:xfrm>
          <a:prstGeom prst="rect">
            <a:avLst/>
          </a:prstGeom>
          <a:ln>
            <a:noFill/>
          </a:ln>
        </p:spPr>
      </p:pic>
      <p:sp>
        <p:nvSpPr>
          <p:cNvPr id="582" name="CustomShape 2"/>
          <p:cNvSpPr/>
          <p:nvPr/>
        </p:nvSpPr>
        <p:spPr>
          <a:xfrm rot="15598200">
            <a:off x="9950760" y="-44640"/>
            <a:ext cx="1431360" cy="1554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10290960" y="8028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5"/>
          <p:cNvSpPr/>
          <p:nvPr/>
        </p:nvSpPr>
        <p:spPr>
          <a:xfrm>
            <a:off x="79560" y="70200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6"/>
          <p:cNvSpPr/>
          <p:nvPr/>
        </p:nvSpPr>
        <p:spPr>
          <a:xfrm>
            <a:off x="9825840" y="2266560"/>
            <a:ext cx="20872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7"/>
          <p:cNvSpPr/>
          <p:nvPr/>
        </p:nvSpPr>
        <p:spPr>
          <a:xfrm>
            <a:off x="285840" y="2266560"/>
            <a:ext cx="3691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288720" y="2276640"/>
            <a:ext cx="368820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589" name="Table 9"/>
          <p:cNvGraphicFramePr/>
          <p:nvPr/>
        </p:nvGraphicFramePr>
        <p:xfrm>
          <a:off x="285840" y="988560"/>
          <a:ext cx="11633040" cy="111168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Dados para Relatórios Internos, imprensa, pesquisadores e acesso à informação</a:t>
                      </a:r>
                      <a:endParaRPr lang="pt-BR" sz="14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+mn-ea"/>
                        </a:rPr>
                        <a:t>Dashboards no Metabase</a:t>
                      </a:r>
                      <a:endParaRPr lang="pt-BR" sz="1400" b="0" strike="noStrike" spc="-1" dirty="0">
                        <a:latin typeface="+mn-lt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CustomShape 10"/>
          <p:cNvSpPr/>
          <p:nvPr/>
        </p:nvSpPr>
        <p:spPr>
          <a:xfrm>
            <a:off x="9825840" y="2276640"/>
            <a:ext cx="2087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91" name="CustomShape 11"/>
          <p:cNvSpPr/>
          <p:nvPr/>
        </p:nvSpPr>
        <p:spPr>
          <a:xfrm>
            <a:off x="9895680" y="2727360"/>
            <a:ext cx="2004480" cy="168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200" spc="-1" dirty="0">
                <a:solidFill>
                  <a:srgbClr val="000000"/>
                </a:solidFill>
              </a:rPr>
              <a:t>COTIC: Victor e Fernando</a:t>
            </a:r>
          </a:p>
          <a:p>
            <a:pPr>
              <a:lnSpc>
                <a:spcPct val="150000"/>
              </a:lnSpc>
            </a:pPr>
            <a:r>
              <a:rPr lang="pt-BR" sz="1200" spc="-1" dirty="0">
                <a:solidFill>
                  <a:srgbClr val="000000"/>
                </a:solidFill>
              </a:rPr>
              <a:t>PO: Carol e André</a:t>
            </a:r>
            <a:endParaRPr lang="pt-BR" sz="1200" spc="-1" dirty="0"/>
          </a:p>
          <a:p>
            <a:pPr>
              <a:lnSpc>
                <a:spcPct val="150000"/>
              </a:lnSpc>
            </a:pPr>
            <a:r>
              <a:rPr lang="pt-BR" sz="1200" spc="-1" dirty="0">
                <a:solidFill>
                  <a:srgbClr val="000000"/>
                </a:solidFill>
              </a:rPr>
              <a:t>Scrum Master: Danieli</a:t>
            </a:r>
            <a:endParaRPr lang="pt-BR" sz="1200" spc="-1" dirty="0"/>
          </a:p>
          <a:p>
            <a:pPr>
              <a:lnSpc>
                <a:spcPct val="150000"/>
              </a:lnSpc>
            </a:pPr>
            <a:r>
              <a:rPr lang="pt-BR" sz="1200" spc="-1" dirty="0">
                <a:solidFill>
                  <a:srgbClr val="000000"/>
                </a:solidFill>
              </a:rPr>
              <a:t>02 Desenvolvedores</a:t>
            </a:r>
            <a:endParaRPr lang="pt-BR" sz="1200" spc="-1" dirty="0"/>
          </a:p>
        </p:txBody>
      </p:sp>
      <p:sp>
        <p:nvSpPr>
          <p:cNvPr id="593" name="CustomShape 13"/>
          <p:cNvSpPr/>
          <p:nvPr/>
        </p:nvSpPr>
        <p:spPr>
          <a:xfrm>
            <a:off x="269280" y="4664160"/>
            <a:ext cx="3707640" cy="1952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14"/>
          <p:cNvSpPr/>
          <p:nvPr/>
        </p:nvSpPr>
        <p:spPr>
          <a:xfrm>
            <a:off x="272160" y="466416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95" name="CustomShape 15"/>
          <p:cNvSpPr/>
          <p:nvPr/>
        </p:nvSpPr>
        <p:spPr>
          <a:xfrm>
            <a:off x="287640" y="5066640"/>
            <a:ext cx="3587400" cy="14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/>
              <a:t>.</a:t>
            </a:r>
          </a:p>
        </p:txBody>
      </p:sp>
      <p:sp>
        <p:nvSpPr>
          <p:cNvPr id="596" name="CustomShape 16"/>
          <p:cNvSpPr/>
          <p:nvPr/>
        </p:nvSpPr>
        <p:spPr>
          <a:xfrm>
            <a:off x="4131720" y="2266560"/>
            <a:ext cx="5536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UX e Análise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97" name="CustomShape 17"/>
          <p:cNvSpPr/>
          <p:nvPr/>
        </p:nvSpPr>
        <p:spPr>
          <a:xfrm>
            <a:off x="4131720" y="2276640"/>
            <a:ext cx="55360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Status 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98" name="CustomShape 18"/>
          <p:cNvSpPr/>
          <p:nvPr/>
        </p:nvSpPr>
        <p:spPr>
          <a:xfrm>
            <a:off x="4163400" y="2578320"/>
            <a:ext cx="5504400" cy="195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Apoio às células na busca de dados do EOL:</a:t>
            </a:r>
          </a:p>
          <a:p>
            <a:pPr marL="743040" lvl="1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SIGPAE, Uniformes, Vaga na Creche, Escola Aberta </a:t>
            </a:r>
          </a:p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Demandas SP 360</a:t>
            </a:r>
          </a:p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Micro dados SGP</a:t>
            </a:r>
          </a:p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Atualização do Airflow</a:t>
            </a:r>
          </a:p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spc="-1" dirty="0">
                <a:solidFill>
                  <a:srgbClr val="000000"/>
                </a:solidFill>
              </a:rPr>
              <a:t>Estudo - Administração  Banco de Dados Postgre</a:t>
            </a:r>
          </a:p>
        </p:txBody>
      </p:sp>
      <p:sp>
        <p:nvSpPr>
          <p:cNvPr id="599" name="CustomShape 19"/>
          <p:cNvSpPr/>
          <p:nvPr/>
        </p:nvSpPr>
        <p:spPr>
          <a:xfrm>
            <a:off x="4219920" y="4664160"/>
            <a:ext cx="3707640" cy="1952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0"/>
          <p:cNvSpPr/>
          <p:nvPr/>
        </p:nvSpPr>
        <p:spPr>
          <a:xfrm>
            <a:off x="4218840" y="466416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01" name="CustomShape 21"/>
          <p:cNvSpPr/>
          <p:nvPr/>
        </p:nvSpPr>
        <p:spPr>
          <a:xfrm>
            <a:off x="8107560" y="4664160"/>
            <a:ext cx="3827160" cy="19522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2"/>
          <p:cNvSpPr/>
          <p:nvPr/>
        </p:nvSpPr>
        <p:spPr>
          <a:xfrm>
            <a:off x="8121240" y="4664160"/>
            <a:ext cx="3824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03" name="CustomShape 23"/>
          <p:cNvSpPr/>
          <p:nvPr/>
        </p:nvSpPr>
        <p:spPr>
          <a:xfrm>
            <a:off x="8177760" y="5066640"/>
            <a:ext cx="3689280" cy="16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6040" indent="-174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N.A.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606" name="CustomShape 26"/>
          <p:cNvSpPr/>
          <p:nvPr/>
        </p:nvSpPr>
        <p:spPr>
          <a:xfrm>
            <a:off x="9295920" y="132480"/>
            <a:ext cx="454680" cy="46116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23C488-72CB-4409-8773-91453348DBEC}"/>
              </a:ext>
            </a:extLst>
          </p:cNvPr>
          <p:cNvSpPr txBox="1"/>
          <p:nvPr/>
        </p:nvSpPr>
        <p:spPr>
          <a:xfrm>
            <a:off x="437322" y="2727360"/>
            <a:ext cx="33594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Prover API com dados de sistemas internos para os novos produtos.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Dados Abertos – Apoio FGV</a:t>
            </a:r>
          </a:p>
          <a:p>
            <a:endParaRPr lang="pt-BR" dirty="0"/>
          </a:p>
        </p:txBody>
      </p:sp>
      <p:sp>
        <p:nvSpPr>
          <p:cNvPr id="35" name="CustomShape 23">
            <a:extLst>
              <a:ext uri="{FF2B5EF4-FFF2-40B4-BE49-F238E27FC236}">
                <a16:creationId xmlns:a16="http://schemas.microsoft.com/office/drawing/2014/main" id="{5A791CB2-99C6-4CB2-90A3-30BBBFA84314}"/>
              </a:ext>
            </a:extLst>
          </p:cNvPr>
          <p:cNvSpPr/>
          <p:nvPr/>
        </p:nvSpPr>
        <p:spPr>
          <a:xfrm>
            <a:off x="4221405" y="5021280"/>
            <a:ext cx="3689280" cy="163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6040" indent="-174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1" strike="noStrike" spc="-1" dirty="0">
                <a:solidFill>
                  <a:srgbClr val="000000"/>
                </a:solidFill>
                <a:latin typeface="Arial"/>
              </a:rPr>
              <a:t>Livro Aberto:</a:t>
            </a:r>
          </a:p>
          <a:p>
            <a:pPr marL="36195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Formalização do Repasse FGV -&gt; AMcom</a:t>
            </a:r>
          </a:p>
          <a:p>
            <a:pPr marL="36195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Analisar e Apontar as melhorias necessários.</a:t>
            </a:r>
          </a:p>
          <a:p>
            <a:pPr marL="176040" indent="-174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1" spc="-1" dirty="0">
                <a:solidFill>
                  <a:srgbClr val="000000"/>
                </a:solidFill>
              </a:rPr>
              <a:t>Histórias:</a:t>
            </a:r>
          </a:p>
          <a:p>
            <a:pPr marL="361950" lvl="1" indent="-180975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100" b="0" strike="noStrike" spc="-1" dirty="0">
                <a:solidFill>
                  <a:srgbClr val="000000"/>
                </a:solidFill>
                <a:latin typeface="Arial"/>
              </a:rPr>
              <a:t>Criação de história de usuários (Micro dados SGP e SP 360)</a:t>
            </a:r>
            <a:endParaRPr lang="pt-BR" sz="1100" b="0" strike="noStrike" spc="-1" dirty="0">
              <a:latin typeface="Arial"/>
            </a:endParaRPr>
          </a:p>
        </p:txBody>
      </p:sp>
      <p:sp>
        <p:nvSpPr>
          <p:cNvPr id="29" name="CustomShape 25">
            <a:extLst>
              <a:ext uri="{FF2B5EF4-FFF2-40B4-BE49-F238E27FC236}">
                <a16:creationId xmlns:a16="http://schemas.microsoft.com/office/drawing/2014/main" id="{48E8F1DE-F997-42EB-9B1D-BFEA9ED28D6F}"/>
              </a:ext>
            </a:extLst>
          </p:cNvPr>
          <p:cNvSpPr/>
          <p:nvPr/>
        </p:nvSpPr>
        <p:spPr>
          <a:xfrm>
            <a:off x="11188080" y="6613200"/>
            <a:ext cx="102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Corte: 05/03</a:t>
            </a:r>
            <a:endParaRPr lang="pt-BR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5334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924480" y="48240"/>
            <a:ext cx="9533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Pedagógico - SGP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580" name="Imagem 4"/>
          <p:cNvPicPr/>
          <p:nvPr/>
        </p:nvPicPr>
        <p:blipFill>
          <a:blip r:embed="rId3"/>
          <a:stretch/>
        </p:blipFill>
        <p:spPr>
          <a:xfrm>
            <a:off x="356400" y="144720"/>
            <a:ext cx="1250640" cy="465480"/>
          </a:xfrm>
          <a:prstGeom prst="rect">
            <a:avLst/>
          </a:prstGeom>
          <a:ln>
            <a:noFill/>
          </a:ln>
        </p:spPr>
      </p:pic>
      <p:pic>
        <p:nvPicPr>
          <p:cNvPr id="581" name="Imagem 6"/>
          <p:cNvPicPr/>
          <p:nvPr/>
        </p:nvPicPr>
        <p:blipFill>
          <a:blip r:embed="rId4"/>
          <a:stretch/>
        </p:blipFill>
        <p:spPr>
          <a:xfrm>
            <a:off x="10180440" y="294840"/>
            <a:ext cx="1686600" cy="421560"/>
          </a:xfrm>
          <a:prstGeom prst="rect">
            <a:avLst/>
          </a:prstGeom>
          <a:ln>
            <a:noFill/>
          </a:ln>
        </p:spPr>
      </p:pic>
      <p:sp>
        <p:nvSpPr>
          <p:cNvPr id="582" name="CustomShape 2"/>
          <p:cNvSpPr/>
          <p:nvPr/>
        </p:nvSpPr>
        <p:spPr>
          <a:xfrm rot="15598200">
            <a:off x="9950760" y="-44640"/>
            <a:ext cx="1431360" cy="1554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10290960" y="8028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5"/>
          <p:cNvSpPr/>
          <p:nvPr/>
        </p:nvSpPr>
        <p:spPr>
          <a:xfrm>
            <a:off x="79560" y="70200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6"/>
          <p:cNvSpPr/>
          <p:nvPr/>
        </p:nvSpPr>
        <p:spPr>
          <a:xfrm>
            <a:off x="285839" y="5037992"/>
            <a:ext cx="3790920" cy="160634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89" name="Table 9"/>
          <p:cNvGraphicFramePr/>
          <p:nvPr>
            <p:extLst>
              <p:ext uri="{D42A27DB-BD31-4B8C-83A1-F6EECF244321}">
                <p14:modId xmlns:p14="http://schemas.microsoft.com/office/powerpoint/2010/main" val="664851223"/>
              </p:ext>
            </p:extLst>
          </p:nvPr>
        </p:nvGraphicFramePr>
        <p:xfrm>
          <a:off x="285840" y="988560"/>
          <a:ext cx="11633040" cy="111168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Sondagem: Sistema para avaliação periódica de alunos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Maio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Julho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Novo SGP: Novo sistema de Gestão Pedagógica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Agosto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CustomShape 10"/>
          <p:cNvSpPr/>
          <p:nvPr/>
        </p:nvSpPr>
        <p:spPr>
          <a:xfrm>
            <a:off x="275445" y="5046154"/>
            <a:ext cx="3817481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591" name="CustomShape 11"/>
          <p:cNvSpPr/>
          <p:nvPr/>
        </p:nvSpPr>
        <p:spPr>
          <a:xfrm>
            <a:off x="285840" y="5391573"/>
            <a:ext cx="3689280" cy="14063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/>
          <a:lstStyle/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Gabriela, Ronaldo </a:t>
            </a:r>
          </a:p>
          <a:p>
            <a:pPr>
              <a:lnSpc>
                <a:spcPct val="150000"/>
              </a:lnSpc>
            </a:pPr>
            <a:r>
              <a:rPr lang="pt-BR" sz="1000" spc="-1" dirty="0">
                <a:solidFill>
                  <a:srgbClr val="000000"/>
                </a:solidFill>
                <a:latin typeface="Arial"/>
                <a:ea typeface="DejaVu Sans"/>
              </a:rPr>
              <a:t>PO: </a:t>
            </a:r>
            <a:r>
              <a:rPr lang="pt-BR" sz="1000" spc="-1" dirty="0" err="1">
                <a:solidFill>
                  <a:srgbClr val="000000"/>
                </a:solidFill>
                <a:latin typeface="Arial"/>
                <a:ea typeface="DejaVu Sans"/>
              </a:rPr>
              <a:t>Helô</a:t>
            </a:r>
            <a:r>
              <a:rPr lang="pt-BR" sz="1000" spc="-1" dirty="0">
                <a:solidFill>
                  <a:srgbClr val="000000"/>
                </a:solidFill>
                <a:latin typeface="Arial"/>
                <a:ea typeface="DejaVu Sans"/>
              </a:rPr>
              <a:t> e David</a:t>
            </a: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Danieli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</a:p>
          <a:p>
            <a:pPr>
              <a:lnSpc>
                <a:spcPct val="150000"/>
              </a:lnSpc>
            </a:pP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02 Analistas UX / UI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11 Desenvolvedores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02 Analistas de Testes QA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595" name="CustomShape 15"/>
          <p:cNvSpPr/>
          <p:nvPr/>
        </p:nvSpPr>
        <p:spPr>
          <a:xfrm>
            <a:off x="2770385" y="5377680"/>
            <a:ext cx="3689280" cy="810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3610" indent="-1714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11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96" name="CustomShape 16"/>
          <p:cNvSpPr/>
          <p:nvPr/>
        </p:nvSpPr>
        <p:spPr>
          <a:xfrm>
            <a:off x="285839" y="2266560"/>
            <a:ext cx="11617441" cy="26661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1800" b="0" strike="noStrike" spc="-1" dirty="0">
              <a:latin typeface="Arial"/>
            </a:endParaRPr>
          </a:p>
        </p:txBody>
      </p:sp>
      <p:sp>
        <p:nvSpPr>
          <p:cNvPr id="597" name="CustomShape 17"/>
          <p:cNvSpPr/>
          <p:nvPr/>
        </p:nvSpPr>
        <p:spPr>
          <a:xfrm>
            <a:off x="285839" y="2276640"/>
            <a:ext cx="11617441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 dirty="0">
                <a:solidFill>
                  <a:srgbClr val="FFFFFF"/>
                </a:solidFill>
                <a:latin typeface="Arial Nova"/>
                <a:ea typeface="DejaVu Sans"/>
              </a:rPr>
              <a:t>Status – Estabilização do Sistema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99" name="CustomShape 19"/>
          <p:cNvSpPr/>
          <p:nvPr/>
        </p:nvSpPr>
        <p:spPr>
          <a:xfrm>
            <a:off x="4331032" y="5094540"/>
            <a:ext cx="3567008" cy="1549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20"/>
          <p:cNvSpPr/>
          <p:nvPr/>
        </p:nvSpPr>
        <p:spPr>
          <a:xfrm>
            <a:off x="4333446" y="5046154"/>
            <a:ext cx="3580762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01" name="CustomShape 21"/>
          <p:cNvSpPr/>
          <p:nvPr/>
        </p:nvSpPr>
        <p:spPr>
          <a:xfrm>
            <a:off x="8107560" y="5031720"/>
            <a:ext cx="3827160" cy="16126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2"/>
          <p:cNvSpPr/>
          <p:nvPr/>
        </p:nvSpPr>
        <p:spPr>
          <a:xfrm>
            <a:off x="8110440" y="5034453"/>
            <a:ext cx="3824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03" name="CustomShape 23"/>
          <p:cNvSpPr/>
          <p:nvPr/>
        </p:nvSpPr>
        <p:spPr>
          <a:xfrm>
            <a:off x="8177760" y="5377680"/>
            <a:ext cx="3689280" cy="132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6040" indent="-174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000" b="0" strike="noStrike" spc="-1" dirty="0">
                <a:latin typeface="Arial"/>
              </a:rPr>
              <a:t>Mudanças de priorização e </a:t>
            </a:r>
            <a:r>
              <a:rPr lang="pt-BR" sz="1000" b="0" strike="noStrike" spc="-1" dirty="0" err="1">
                <a:latin typeface="Arial"/>
              </a:rPr>
              <a:t>roadmap</a:t>
            </a:r>
            <a:r>
              <a:rPr lang="pt-BR" sz="1000" b="0" strike="noStrike" spc="-1" dirty="0">
                <a:latin typeface="Arial"/>
              </a:rPr>
              <a:t> do projeto.</a:t>
            </a:r>
          </a:p>
        </p:txBody>
      </p:sp>
      <p:sp>
        <p:nvSpPr>
          <p:cNvPr id="604" name="CustomShape 24"/>
          <p:cNvSpPr/>
          <p:nvPr/>
        </p:nvSpPr>
        <p:spPr>
          <a:xfrm>
            <a:off x="4356479" y="5432193"/>
            <a:ext cx="3517440" cy="83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050" spc="-1" dirty="0">
                <a:solidFill>
                  <a:srgbClr val="000000"/>
                </a:solidFill>
                <a:latin typeface="Arial"/>
              </a:rPr>
              <a:t>Estabilização do Sistema</a:t>
            </a:r>
            <a:r>
              <a:rPr lang="pt-BR" sz="1050" spc="-1" dirty="0">
                <a:solidFill>
                  <a:srgbClr val="000000"/>
                </a:solidFill>
              </a:rPr>
              <a:t>.</a:t>
            </a: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05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606" name="CustomShape 26"/>
          <p:cNvSpPr/>
          <p:nvPr/>
        </p:nvSpPr>
        <p:spPr>
          <a:xfrm>
            <a:off x="9295920" y="132480"/>
            <a:ext cx="454680" cy="46116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18"/>
          <p:cNvSpPr/>
          <p:nvPr/>
        </p:nvSpPr>
        <p:spPr>
          <a:xfrm>
            <a:off x="4184640" y="2603982"/>
            <a:ext cx="7718640" cy="45735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2"/>
          <a:lstStyle/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000" b="0" strike="noStrike" spc="-1" dirty="0">
              <a:latin typeface="Arial"/>
            </a:endParaRPr>
          </a:p>
        </p:txBody>
      </p:sp>
      <p:sp>
        <p:nvSpPr>
          <p:cNvPr id="29" name="CustomShape 24">
            <a:extLst>
              <a:ext uri="{FF2B5EF4-FFF2-40B4-BE49-F238E27FC236}">
                <a16:creationId xmlns:a16="http://schemas.microsoft.com/office/drawing/2014/main" id="{11C760C3-78C4-44A3-9856-8E9C0A251CE3}"/>
              </a:ext>
            </a:extLst>
          </p:cNvPr>
          <p:cNvSpPr/>
          <p:nvPr/>
        </p:nvSpPr>
        <p:spPr>
          <a:xfrm>
            <a:off x="371760" y="2711594"/>
            <a:ext cx="11401140" cy="20128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Equipe toda atuando na correção de bugs e melhorias apontadas em produção.</a:t>
            </a: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pc="-1" dirty="0">
                <a:solidFill>
                  <a:srgbClr val="000000"/>
                </a:solidFill>
              </a:rPr>
              <a:t>Equipe de UX atuando nos protótipos dos aplicativos da Família e para o Professor.</a:t>
            </a: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pc="-1" dirty="0">
                <a:solidFill>
                  <a:srgbClr val="000000"/>
                </a:solidFill>
              </a:rPr>
              <a:t>Realização de dinâmica do “Lean </a:t>
            </a:r>
            <a:r>
              <a:rPr lang="pt-BR" spc="-1" dirty="0" err="1">
                <a:solidFill>
                  <a:srgbClr val="000000"/>
                </a:solidFill>
              </a:rPr>
              <a:t>Inception</a:t>
            </a:r>
            <a:r>
              <a:rPr lang="pt-BR" spc="-1" dirty="0">
                <a:solidFill>
                  <a:srgbClr val="000000"/>
                </a:solidFill>
              </a:rPr>
              <a:t>” para priorização de novas funcionalidades da Release 3.</a:t>
            </a:r>
            <a:endParaRPr lang="pt-BR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600" b="0" strike="noStrike" spc="-1" dirty="0">
              <a:latin typeface="Arial"/>
            </a:endParaRPr>
          </a:p>
        </p:txBody>
      </p:sp>
      <p:sp>
        <p:nvSpPr>
          <p:cNvPr id="25" name="CustomShape 25">
            <a:extLst>
              <a:ext uri="{FF2B5EF4-FFF2-40B4-BE49-F238E27FC236}">
                <a16:creationId xmlns:a16="http://schemas.microsoft.com/office/drawing/2014/main" id="{EF8245F7-34DE-4FA1-A960-BE97C012A034}"/>
              </a:ext>
            </a:extLst>
          </p:cNvPr>
          <p:cNvSpPr/>
          <p:nvPr/>
        </p:nvSpPr>
        <p:spPr>
          <a:xfrm>
            <a:off x="11188080" y="6613200"/>
            <a:ext cx="102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Corte: 05/03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495240" y="2840040"/>
            <a:ext cx="8823240" cy="65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4501"/>
              </a:lnSpc>
            </a:pPr>
            <a:r>
              <a:rPr lang="pt-BR" sz="3200" b="1" strike="noStrike" spc="-1" dirty="0">
                <a:solidFill>
                  <a:srgbClr val="004899"/>
                </a:solidFill>
                <a:latin typeface="Arial"/>
                <a:ea typeface="DejaVu Sans"/>
              </a:rPr>
              <a:t>Sustentação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537720" y="3429000"/>
            <a:ext cx="80964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E94E1B"/>
                </a:solidFill>
                <a:latin typeface="Arial"/>
                <a:ea typeface="DejaVu Sans"/>
              </a:rPr>
              <a:t>Acompanhamento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283" name="Gráfico 6"/>
          <p:cNvPicPr/>
          <p:nvPr/>
        </p:nvPicPr>
        <p:blipFill>
          <a:blip r:embed="rId3"/>
          <a:stretch/>
        </p:blipFill>
        <p:spPr>
          <a:xfrm>
            <a:off x="-5400" y="-13680"/>
            <a:ext cx="3182040" cy="6422760"/>
          </a:xfrm>
          <a:prstGeom prst="rect">
            <a:avLst/>
          </a:prstGeom>
          <a:ln>
            <a:noFill/>
          </a:ln>
        </p:spPr>
      </p:pic>
      <p:pic>
        <p:nvPicPr>
          <p:cNvPr id="284" name="Imagem 5"/>
          <p:cNvPicPr/>
          <p:nvPr/>
        </p:nvPicPr>
        <p:blipFill>
          <a:blip r:embed="rId4"/>
          <a:stretch/>
        </p:blipFill>
        <p:spPr>
          <a:xfrm>
            <a:off x="10607040" y="6353280"/>
            <a:ext cx="1136880" cy="186480"/>
          </a:xfrm>
          <a:prstGeom prst="rect">
            <a:avLst/>
          </a:prstGeom>
          <a:ln>
            <a:noFill/>
          </a:ln>
        </p:spPr>
      </p:pic>
      <p:pic>
        <p:nvPicPr>
          <p:cNvPr id="285" name="Imagem 7"/>
          <p:cNvPicPr/>
          <p:nvPr/>
        </p:nvPicPr>
        <p:blipFill>
          <a:blip r:embed="rId5"/>
          <a:srcRect l="12785" r="11895"/>
          <a:stretch/>
        </p:blipFill>
        <p:spPr>
          <a:xfrm>
            <a:off x="9306000" y="141120"/>
            <a:ext cx="2747160" cy="208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49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ustomShape 1"/>
          <p:cNvSpPr/>
          <p:nvPr/>
        </p:nvSpPr>
        <p:spPr>
          <a:xfrm>
            <a:off x="924480" y="48240"/>
            <a:ext cx="9533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Pedagógico - SERAP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630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50640" cy="465480"/>
          </a:xfrm>
          <a:prstGeom prst="rect">
            <a:avLst/>
          </a:prstGeom>
          <a:ln>
            <a:noFill/>
          </a:ln>
        </p:spPr>
      </p:pic>
      <p:pic>
        <p:nvPicPr>
          <p:cNvPr id="631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6600" cy="421560"/>
          </a:xfrm>
          <a:prstGeom prst="rect">
            <a:avLst/>
          </a:prstGeom>
          <a:ln>
            <a:noFill/>
          </a:ln>
        </p:spPr>
      </p:pic>
      <p:sp>
        <p:nvSpPr>
          <p:cNvPr id="632" name="CustomShape 2"/>
          <p:cNvSpPr/>
          <p:nvPr/>
        </p:nvSpPr>
        <p:spPr>
          <a:xfrm rot="15598200">
            <a:off x="9950760" y="-44640"/>
            <a:ext cx="1431360" cy="1554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4"/>
          <p:cNvSpPr/>
          <p:nvPr/>
        </p:nvSpPr>
        <p:spPr>
          <a:xfrm>
            <a:off x="10290960" y="8028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5"/>
          <p:cNvSpPr/>
          <p:nvPr/>
        </p:nvSpPr>
        <p:spPr>
          <a:xfrm>
            <a:off x="79560" y="70200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6"/>
          <p:cNvSpPr/>
          <p:nvPr/>
        </p:nvSpPr>
        <p:spPr>
          <a:xfrm>
            <a:off x="9825840" y="2201760"/>
            <a:ext cx="20872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7"/>
          <p:cNvSpPr/>
          <p:nvPr/>
        </p:nvSpPr>
        <p:spPr>
          <a:xfrm>
            <a:off x="285840" y="2201760"/>
            <a:ext cx="3691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8"/>
          <p:cNvSpPr/>
          <p:nvPr/>
        </p:nvSpPr>
        <p:spPr>
          <a:xfrm>
            <a:off x="288720" y="2211840"/>
            <a:ext cx="368820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639" name="Table 9"/>
          <p:cNvGraphicFramePr/>
          <p:nvPr>
            <p:extLst>
              <p:ext uri="{D42A27DB-BD31-4B8C-83A1-F6EECF244321}">
                <p14:modId xmlns:p14="http://schemas.microsoft.com/office/powerpoint/2010/main" val="2464371464"/>
              </p:ext>
            </p:extLst>
          </p:nvPr>
        </p:nvGraphicFramePr>
        <p:xfrm>
          <a:off x="285840" y="988560"/>
          <a:ext cx="11633040" cy="1112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SERAP: Correções e Pequenas Melhorias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40" name="CustomShape 10"/>
          <p:cNvSpPr/>
          <p:nvPr/>
        </p:nvSpPr>
        <p:spPr>
          <a:xfrm>
            <a:off x="9825840" y="2211840"/>
            <a:ext cx="2087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41" name="CustomShape 11"/>
          <p:cNvSpPr/>
          <p:nvPr/>
        </p:nvSpPr>
        <p:spPr>
          <a:xfrm>
            <a:off x="9895680" y="2662560"/>
            <a:ext cx="2004480" cy="168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Gabriela, Ronaldo</a:t>
            </a:r>
          </a:p>
          <a:p>
            <a:pPr>
              <a:lnSpc>
                <a:spcPct val="150000"/>
              </a:lnSpc>
            </a:pPr>
            <a:r>
              <a:rPr lang="pt-BR" sz="1000" spc="-1" dirty="0">
                <a:solidFill>
                  <a:srgbClr val="000000"/>
                </a:solidFill>
                <a:latin typeface="Arial"/>
                <a:ea typeface="DejaVu Sans"/>
              </a:rPr>
              <a:t>PO: Thiago</a:t>
            </a: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Scrum Master: Aline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Desenvolvedores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642" name="CustomShape 12"/>
          <p:cNvSpPr/>
          <p:nvPr/>
        </p:nvSpPr>
        <p:spPr>
          <a:xfrm>
            <a:off x="356400" y="2624400"/>
            <a:ext cx="3481920" cy="158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2160" indent="-90000">
              <a:lnSpc>
                <a:spcPct val="10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Melhorias na Aplicação</a:t>
            </a:r>
          </a:p>
          <a:p>
            <a:pPr marL="92160" indent="-90000">
              <a:lnSpc>
                <a:spcPct val="10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Resolução dos bugs mapeados pelo PO</a:t>
            </a:r>
            <a:endParaRPr lang="pt-BR" sz="1200" b="0" strike="noStrike" spc="-1" dirty="0">
              <a:latin typeface="Arial"/>
            </a:endParaRPr>
          </a:p>
          <a:p>
            <a:pPr marL="92160" indent="-90000">
              <a:lnSpc>
                <a:spcPct val="10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Prova SP – Exportação de dados</a:t>
            </a:r>
            <a:endParaRPr lang="pt-BR" sz="1200" b="0" strike="noStrike" spc="-1" dirty="0">
              <a:latin typeface="Arial"/>
            </a:endParaRPr>
          </a:p>
          <a:p>
            <a:pPr marL="92160" indent="-90000">
              <a:lnSpc>
                <a:spcPct val="10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</a:rPr>
              <a:t>Criptografia de Senhas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499"/>
              </a:spcAf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643" name="CustomShape 13"/>
          <p:cNvSpPr/>
          <p:nvPr/>
        </p:nvSpPr>
        <p:spPr>
          <a:xfrm>
            <a:off x="269280" y="451656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14"/>
          <p:cNvSpPr/>
          <p:nvPr/>
        </p:nvSpPr>
        <p:spPr>
          <a:xfrm>
            <a:off x="272160" y="451656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45" name="CustomShape 15"/>
          <p:cNvSpPr/>
          <p:nvPr/>
        </p:nvSpPr>
        <p:spPr>
          <a:xfrm>
            <a:off x="287640" y="4919040"/>
            <a:ext cx="3689280" cy="1324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646" name="CustomShape 16"/>
          <p:cNvSpPr/>
          <p:nvPr/>
        </p:nvSpPr>
        <p:spPr>
          <a:xfrm>
            <a:off x="4131720" y="2201760"/>
            <a:ext cx="5536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UX e Análise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647" name="CustomShape 17"/>
          <p:cNvSpPr/>
          <p:nvPr/>
        </p:nvSpPr>
        <p:spPr>
          <a:xfrm>
            <a:off x="4131720" y="2211840"/>
            <a:ext cx="55360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48" name="CustomShape 18"/>
          <p:cNvSpPr/>
          <p:nvPr/>
        </p:nvSpPr>
        <p:spPr>
          <a:xfrm>
            <a:off x="4163400" y="2607704"/>
            <a:ext cx="5504400" cy="18866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1080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Funcionalidades entregues:</a:t>
            </a:r>
            <a:endParaRPr lang="pt-BR" sz="1050" b="0" strike="noStrike" spc="-1" dirty="0">
              <a:latin typeface="Arial"/>
            </a:endParaRPr>
          </a:p>
          <a:p>
            <a:pPr marL="638280" lvl="1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Integração EOL – Alteração acesso PRODAM e Virada de Ano</a:t>
            </a:r>
          </a:p>
          <a:p>
            <a:pPr marL="638280" lvl="1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spc="-1" dirty="0">
                <a:solidFill>
                  <a:srgbClr val="000000"/>
                </a:solidFill>
                <a:latin typeface="Arial"/>
              </a:rPr>
              <a:t>Participação de Estudantes por Componente Curricular</a:t>
            </a:r>
          </a:p>
          <a:p>
            <a:pPr marL="638280" lvl="1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solidFill>
                  <a:srgbClr val="000000"/>
                </a:solidFill>
                <a:latin typeface="Arial"/>
              </a:rPr>
              <a:t>IDEP – Dados 2019</a:t>
            </a:r>
            <a:endParaRPr lang="pt-BR" sz="1050" b="0" strike="noStrike" spc="-1" dirty="0">
              <a:latin typeface="Arial"/>
            </a:endParaRPr>
          </a:p>
          <a:p>
            <a:pPr marL="181080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Atuando em:</a:t>
            </a:r>
          </a:p>
          <a:p>
            <a:pPr marL="638280" lvl="1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latin typeface="Arial"/>
              </a:rPr>
              <a:t>Prova SP:</a:t>
            </a:r>
          </a:p>
          <a:p>
            <a:pPr marL="1095480" lvl="2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spc="-1" dirty="0">
                <a:latin typeface="Arial"/>
              </a:rPr>
              <a:t>Tela para apresentação de boletins e revistas pedagógicas</a:t>
            </a:r>
          </a:p>
          <a:p>
            <a:pPr marL="1095480" lvl="2" indent="-180360"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pt-BR" sz="1050" b="0" strike="noStrike" spc="-1" dirty="0">
                <a:latin typeface="Arial"/>
              </a:rPr>
              <a:t>Exportação de gráficos</a:t>
            </a:r>
          </a:p>
          <a:p>
            <a:pPr marL="638280" lvl="1" indent="-180360">
              <a:spcBef>
                <a:spcPts val="600"/>
              </a:spcBef>
              <a:buClr>
                <a:srgbClr val="000000"/>
              </a:buClr>
              <a:buFont typeface="Arial"/>
              <a:buChar char="•"/>
            </a:pPr>
            <a:endParaRPr lang="pt-BR" sz="1050" b="0" strike="noStrike" spc="-1" dirty="0">
              <a:latin typeface="Arial"/>
            </a:endParaRPr>
          </a:p>
          <a:p>
            <a:pPr>
              <a:spcBef>
                <a:spcPts val="300"/>
              </a:spcBef>
            </a:pPr>
            <a:endParaRPr lang="pt-BR" sz="1050" b="0" strike="noStrike" spc="-1" dirty="0">
              <a:latin typeface="Arial"/>
            </a:endParaRPr>
          </a:p>
          <a:p>
            <a:pPr>
              <a:spcBef>
                <a:spcPts val="300"/>
              </a:spcBef>
            </a:pPr>
            <a:endParaRPr lang="pt-BR" sz="1050" b="0" strike="noStrike" spc="-1" dirty="0">
              <a:latin typeface="Arial"/>
            </a:endParaRPr>
          </a:p>
        </p:txBody>
      </p:sp>
      <p:sp>
        <p:nvSpPr>
          <p:cNvPr id="649" name="CustomShape 19"/>
          <p:cNvSpPr/>
          <p:nvPr/>
        </p:nvSpPr>
        <p:spPr>
          <a:xfrm>
            <a:off x="4215600" y="451656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20"/>
          <p:cNvSpPr/>
          <p:nvPr/>
        </p:nvSpPr>
        <p:spPr>
          <a:xfrm>
            <a:off x="4218840" y="451656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51" name="CustomShape 21"/>
          <p:cNvSpPr/>
          <p:nvPr/>
        </p:nvSpPr>
        <p:spPr>
          <a:xfrm>
            <a:off x="8107560" y="4516560"/>
            <a:ext cx="382716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22"/>
          <p:cNvSpPr/>
          <p:nvPr/>
        </p:nvSpPr>
        <p:spPr>
          <a:xfrm>
            <a:off x="8121240" y="4516560"/>
            <a:ext cx="3824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53" name="CustomShape 23"/>
          <p:cNvSpPr/>
          <p:nvPr/>
        </p:nvSpPr>
        <p:spPr>
          <a:xfrm>
            <a:off x="8177760" y="4919040"/>
            <a:ext cx="3689280" cy="14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Atraso na entrega devido à falta de base de conhecimento.</a:t>
            </a:r>
            <a:endParaRPr lang="pt-BR" sz="14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654" name="CustomShape 24"/>
          <p:cNvSpPr/>
          <p:nvPr/>
        </p:nvSpPr>
        <p:spPr>
          <a:xfrm>
            <a:off x="4204800" y="4919040"/>
            <a:ext cx="3689280" cy="123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29" name="CustomShape 25">
            <a:extLst>
              <a:ext uri="{FF2B5EF4-FFF2-40B4-BE49-F238E27FC236}">
                <a16:creationId xmlns:a16="http://schemas.microsoft.com/office/drawing/2014/main" id="{DED74094-C80A-4D93-86AF-A71C72EA137E}"/>
              </a:ext>
            </a:extLst>
          </p:cNvPr>
          <p:cNvSpPr/>
          <p:nvPr/>
        </p:nvSpPr>
        <p:spPr>
          <a:xfrm>
            <a:off x="11188080" y="6613200"/>
            <a:ext cx="102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Corte: 05/03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924480" y="48240"/>
            <a:ext cx="9533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Escolhas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672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50640" cy="465480"/>
          </a:xfrm>
          <a:prstGeom prst="rect">
            <a:avLst/>
          </a:prstGeom>
          <a:ln>
            <a:noFill/>
          </a:ln>
        </p:spPr>
      </p:pic>
      <p:pic>
        <p:nvPicPr>
          <p:cNvPr id="673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6600" cy="4215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 rot="15598200">
            <a:off x="9950760" y="-44640"/>
            <a:ext cx="1431360" cy="1554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4"/>
          <p:cNvSpPr/>
          <p:nvPr/>
        </p:nvSpPr>
        <p:spPr>
          <a:xfrm>
            <a:off x="10290960" y="8028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5"/>
          <p:cNvSpPr/>
          <p:nvPr/>
        </p:nvSpPr>
        <p:spPr>
          <a:xfrm>
            <a:off x="79560" y="70200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6"/>
          <p:cNvSpPr/>
          <p:nvPr/>
        </p:nvSpPr>
        <p:spPr>
          <a:xfrm>
            <a:off x="9825840" y="2211120"/>
            <a:ext cx="20872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7"/>
          <p:cNvSpPr/>
          <p:nvPr/>
        </p:nvSpPr>
        <p:spPr>
          <a:xfrm>
            <a:off x="285840" y="2211120"/>
            <a:ext cx="3691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8"/>
          <p:cNvSpPr/>
          <p:nvPr/>
        </p:nvSpPr>
        <p:spPr>
          <a:xfrm>
            <a:off x="288720" y="2221200"/>
            <a:ext cx="368820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681" name="Table 9"/>
          <p:cNvGraphicFramePr/>
          <p:nvPr>
            <p:extLst>
              <p:ext uri="{D42A27DB-BD31-4B8C-83A1-F6EECF244321}">
                <p14:modId xmlns:p14="http://schemas.microsoft.com/office/powerpoint/2010/main" val="1651920319"/>
              </p:ext>
            </p:extLst>
          </p:nvPr>
        </p:nvGraphicFramePr>
        <p:xfrm>
          <a:off x="285840" y="988560"/>
          <a:ext cx="11633040" cy="1112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Sistema Escolhas: Correção de bugs e implementação  da nova classificação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2" name="CustomShape 10"/>
          <p:cNvSpPr/>
          <p:nvPr/>
        </p:nvSpPr>
        <p:spPr>
          <a:xfrm>
            <a:off x="9825840" y="2221200"/>
            <a:ext cx="2087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83" name="CustomShape 11"/>
          <p:cNvSpPr/>
          <p:nvPr/>
        </p:nvSpPr>
        <p:spPr>
          <a:xfrm>
            <a:off x="9895680" y="2671920"/>
            <a:ext cx="2004480" cy="168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Fernando</a:t>
            </a:r>
          </a:p>
          <a:p>
            <a:pPr>
              <a:lnSpc>
                <a:spcPct val="150000"/>
              </a:lnSpc>
            </a:pPr>
            <a:r>
              <a:rPr lang="pt-BR" sz="1000" spc="-1" dirty="0">
                <a:solidFill>
                  <a:srgbClr val="000000"/>
                </a:solidFill>
                <a:latin typeface="Arial"/>
              </a:rPr>
              <a:t>PO: Angela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Desenvolvedor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684" name="CustomShape 12"/>
          <p:cNvSpPr/>
          <p:nvPr/>
        </p:nvSpPr>
        <p:spPr>
          <a:xfrm>
            <a:off x="356400" y="2771053"/>
            <a:ext cx="3481920" cy="1073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2160" indent="-90000">
              <a:lnSpc>
                <a:spcPct val="15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Bugs do Legado</a:t>
            </a:r>
            <a:endParaRPr lang="pt-BR" sz="1600" b="0" strike="noStrike" spc="-1" dirty="0">
              <a:latin typeface="Arial"/>
            </a:endParaRPr>
          </a:p>
          <a:p>
            <a:pPr marL="92160" indent="-90000">
              <a:lnSpc>
                <a:spcPct val="15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Nova ordenação dos classificados de PNE e Afrodescendentes 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685" name="CustomShape 13"/>
          <p:cNvSpPr/>
          <p:nvPr/>
        </p:nvSpPr>
        <p:spPr>
          <a:xfrm>
            <a:off x="269280" y="453492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14"/>
          <p:cNvSpPr/>
          <p:nvPr/>
        </p:nvSpPr>
        <p:spPr>
          <a:xfrm>
            <a:off x="272160" y="453492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87" name="CustomShape 15"/>
          <p:cNvSpPr/>
          <p:nvPr/>
        </p:nvSpPr>
        <p:spPr>
          <a:xfrm>
            <a:off x="287640" y="4937400"/>
            <a:ext cx="3689280" cy="15420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Código fonte contém itens (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dll´s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 fechadas.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688" name="CustomShape 16"/>
          <p:cNvSpPr/>
          <p:nvPr/>
        </p:nvSpPr>
        <p:spPr>
          <a:xfrm>
            <a:off x="4131720" y="2211120"/>
            <a:ext cx="5536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UX e Análise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689" name="CustomShape 17"/>
          <p:cNvSpPr/>
          <p:nvPr/>
        </p:nvSpPr>
        <p:spPr>
          <a:xfrm>
            <a:off x="4131720" y="2221200"/>
            <a:ext cx="55360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0" name="CustomShape 18"/>
          <p:cNvSpPr/>
          <p:nvPr/>
        </p:nvSpPr>
        <p:spPr>
          <a:xfrm>
            <a:off x="4163400" y="2621880"/>
            <a:ext cx="5504400" cy="145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</a:rPr>
              <a:t>Nova classificação finalizada, em testes com a área usuária.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</a:rPr>
              <a:t>Melhoria na tela de agenda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</a:rPr>
              <a:t>Melhoria na 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</a:rPr>
              <a:t>Ata de Convocação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</a:rPr>
              <a:t>Melhoria na </a:t>
            </a:r>
            <a:r>
              <a:rPr lang="pt-BR" sz="1200" spc="-1" dirty="0">
                <a:solidFill>
                  <a:srgbClr val="000000"/>
                </a:solidFill>
                <a:latin typeface="Arial"/>
              </a:rPr>
              <a:t>Lauda de Convocação 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</a:rPr>
              <a:t>Melhoria no 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</a:rPr>
              <a:t>Documento Lista Candidato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691" name="CustomShape 19"/>
          <p:cNvSpPr/>
          <p:nvPr/>
        </p:nvSpPr>
        <p:spPr>
          <a:xfrm>
            <a:off x="4215600" y="453492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20"/>
          <p:cNvSpPr/>
          <p:nvPr/>
        </p:nvSpPr>
        <p:spPr>
          <a:xfrm>
            <a:off x="4218840" y="453492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3" name="CustomShape 21"/>
          <p:cNvSpPr/>
          <p:nvPr/>
        </p:nvSpPr>
        <p:spPr>
          <a:xfrm>
            <a:off x="8107560" y="4534920"/>
            <a:ext cx="382716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22"/>
          <p:cNvSpPr/>
          <p:nvPr/>
        </p:nvSpPr>
        <p:spPr>
          <a:xfrm>
            <a:off x="8121240" y="4534920"/>
            <a:ext cx="3824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5" name="CustomShape 23"/>
          <p:cNvSpPr/>
          <p:nvPr/>
        </p:nvSpPr>
        <p:spPr>
          <a:xfrm>
            <a:off x="8177760" y="4937400"/>
            <a:ext cx="3689280" cy="167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Atraso na entrega devido à falta de base de conhecimento.</a:t>
            </a:r>
            <a:endParaRPr lang="pt-BR" sz="1200" b="0" strike="noStrike" spc="-1" dirty="0">
              <a:latin typeface="Arial"/>
            </a:endParaRPr>
          </a:p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Atraso, retrabalho e ociosidade.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100" b="0" strike="noStrike" spc="-1" dirty="0">
              <a:latin typeface="Arial"/>
            </a:endParaRPr>
          </a:p>
        </p:txBody>
      </p:sp>
      <p:sp>
        <p:nvSpPr>
          <p:cNvPr id="696" name="CustomShape 24"/>
          <p:cNvSpPr/>
          <p:nvPr/>
        </p:nvSpPr>
        <p:spPr>
          <a:xfrm>
            <a:off x="4263792" y="4937400"/>
            <a:ext cx="3689280" cy="123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Célula sem um PO atuante impactando no detalhamento das demandas. Fernando fazendo a ponte.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29" name="CustomShape 25">
            <a:extLst>
              <a:ext uri="{FF2B5EF4-FFF2-40B4-BE49-F238E27FC236}">
                <a16:creationId xmlns:a16="http://schemas.microsoft.com/office/drawing/2014/main" id="{BA9D5E7D-8FE6-48D2-8E34-176EB98A9144}"/>
              </a:ext>
            </a:extLst>
          </p:cNvPr>
          <p:cNvSpPr/>
          <p:nvPr/>
        </p:nvSpPr>
        <p:spPr>
          <a:xfrm>
            <a:off x="11188080" y="6613200"/>
            <a:ext cx="102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Corte: 05/03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924480" y="48240"/>
            <a:ext cx="9533880" cy="69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 Art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672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50640" cy="465480"/>
          </a:xfrm>
          <a:prstGeom prst="rect">
            <a:avLst/>
          </a:prstGeom>
          <a:ln>
            <a:noFill/>
          </a:ln>
        </p:spPr>
      </p:pic>
      <p:pic>
        <p:nvPicPr>
          <p:cNvPr id="673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6600" cy="4215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 rot="15598200">
            <a:off x="9950760" y="-44640"/>
            <a:ext cx="1431360" cy="155448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4"/>
          <p:cNvSpPr/>
          <p:nvPr/>
        </p:nvSpPr>
        <p:spPr>
          <a:xfrm>
            <a:off x="10290960" y="8028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5"/>
          <p:cNvSpPr/>
          <p:nvPr/>
        </p:nvSpPr>
        <p:spPr>
          <a:xfrm>
            <a:off x="79560" y="702000"/>
            <a:ext cx="42480" cy="4248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6"/>
          <p:cNvSpPr/>
          <p:nvPr/>
        </p:nvSpPr>
        <p:spPr>
          <a:xfrm>
            <a:off x="9825840" y="2211120"/>
            <a:ext cx="20872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7"/>
          <p:cNvSpPr/>
          <p:nvPr/>
        </p:nvSpPr>
        <p:spPr>
          <a:xfrm>
            <a:off x="285840" y="2211120"/>
            <a:ext cx="3691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8"/>
          <p:cNvSpPr/>
          <p:nvPr/>
        </p:nvSpPr>
        <p:spPr>
          <a:xfrm>
            <a:off x="288720" y="2221200"/>
            <a:ext cx="368820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681" name="Table 9"/>
          <p:cNvGraphicFramePr/>
          <p:nvPr>
            <p:extLst>
              <p:ext uri="{D42A27DB-BD31-4B8C-83A1-F6EECF244321}">
                <p14:modId xmlns:p14="http://schemas.microsoft.com/office/powerpoint/2010/main" val="1693501109"/>
              </p:ext>
            </p:extLst>
          </p:nvPr>
        </p:nvGraphicFramePr>
        <p:xfrm>
          <a:off x="285840" y="988560"/>
          <a:ext cx="11633040" cy="111204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Sistema Pro Art: Correção de bugs e Alterações para o </a:t>
                      </a:r>
                      <a:r>
                        <a:rPr lang="pt-BR" sz="1400" b="0" strike="noStrike" spc="-1" dirty="0" err="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ProArt</a:t>
                      </a: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2020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Janeiro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 dirty="0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-</a:t>
                      </a:r>
                      <a:endParaRPr lang="pt-BR" sz="14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7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2" name="CustomShape 10"/>
          <p:cNvSpPr/>
          <p:nvPr/>
        </p:nvSpPr>
        <p:spPr>
          <a:xfrm>
            <a:off x="9825840" y="2221200"/>
            <a:ext cx="2087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83" name="CustomShape 11"/>
          <p:cNvSpPr/>
          <p:nvPr/>
        </p:nvSpPr>
        <p:spPr>
          <a:xfrm>
            <a:off x="9895680" y="2671920"/>
            <a:ext cx="2004480" cy="168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COTIC: Fernando</a:t>
            </a:r>
          </a:p>
          <a:p>
            <a:pPr>
              <a:lnSpc>
                <a:spcPct val="150000"/>
              </a:lnSpc>
            </a:pPr>
            <a:r>
              <a:rPr lang="pt-BR" sz="1000" spc="-1" dirty="0">
                <a:solidFill>
                  <a:srgbClr val="000000"/>
                </a:solidFill>
                <a:latin typeface="Arial"/>
              </a:rPr>
              <a:t>PO: </a:t>
            </a:r>
            <a:r>
              <a:rPr lang="pt-BR" sz="1000" spc="-1" dirty="0" err="1">
                <a:solidFill>
                  <a:srgbClr val="000000"/>
                </a:solidFill>
                <a:latin typeface="Arial"/>
              </a:rPr>
              <a:t>Susi</a:t>
            </a:r>
            <a:r>
              <a:rPr lang="pt-BR" sz="1000" spc="-1" dirty="0">
                <a:solidFill>
                  <a:srgbClr val="000000"/>
                </a:solidFill>
                <a:latin typeface="Arial"/>
              </a:rPr>
              <a:t> e Bernardo</a:t>
            </a:r>
            <a:endParaRPr lang="pt-BR" sz="1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Desenvolvedor</a:t>
            </a:r>
            <a:endParaRPr lang="pt-BR" sz="1000" b="0" strike="noStrike" spc="-1" dirty="0">
              <a:latin typeface="Arial"/>
            </a:endParaRPr>
          </a:p>
        </p:txBody>
      </p:sp>
      <p:sp>
        <p:nvSpPr>
          <p:cNvPr id="684" name="CustomShape 12"/>
          <p:cNvSpPr/>
          <p:nvPr/>
        </p:nvSpPr>
        <p:spPr>
          <a:xfrm>
            <a:off x="356400" y="2771053"/>
            <a:ext cx="3481920" cy="1073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2160" indent="-90000">
              <a:lnSpc>
                <a:spcPct val="15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Bugs e Melhorias apontadas pelos </a:t>
            </a:r>
            <a:r>
              <a:rPr lang="pt-BR" sz="14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POs</a:t>
            </a:r>
            <a:endParaRPr lang="pt-BR" sz="1400" b="0" strike="noStrike" spc="-1" dirty="0">
              <a:latin typeface="Arial"/>
            </a:endParaRPr>
          </a:p>
          <a:p>
            <a:pPr marL="92160" indent="-90000">
              <a:lnSpc>
                <a:spcPct val="150000"/>
              </a:lnSpc>
              <a:spcAft>
                <a:spcPts val="499"/>
              </a:spcAft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Melhorias necessárias para atendimento do Edital 2020. 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685" name="CustomShape 13"/>
          <p:cNvSpPr/>
          <p:nvPr/>
        </p:nvSpPr>
        <p:spPr>
          <a:xfrm>
            <a:off x="269280" y="453492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14"/>
          <p:cNvSpPr/>
          <p:nvPr/>
        </p:nvSpPr>
        <p:spPr>
          <a:xfrm>
            <a:off x="272160" y="453492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87" name="CustomShape 15"/>
          <p:cNvSpPr/>
          <p:nvPr/>
        </p:nvSpPr>
        <p:spPr>
          <a:xfrm>
            <a:off x="287640" y="4937400"/>
            <a:ext cx="3689280" cy="15420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688" name="CustomShape 16"/>
          <p:cNvSpPr/>
          <p:nvPr/>
        </p:nvSpPr>
        <p:spPr>
          <a:xfrm>
            <a:off x="4131720" y="2211120"/>
            <a:ext cx="5536080" cy="22089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UX e Análise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689" name="CustomShape 17"/>
          <p:cNvSpPr/>
          <p:nvPr/>
        </p:nvSpPr>
        <p:spPr>
          <a:xfrm>
            <a:off x="4131720" y="2221200"/>
            <a:ext cx="55360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0" name="CustomShape 18"/>
          <p:cNvSpPr/>
          <p:nvPr/>
        </p:nvSpPr>
        <p:spPr>
          <a:xfrm>
            <a:off x="4163400" y="2621880"/>
            <a:ext cx="5504400" cy="173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Ambiente de homologação do pro </a:t>
            </a:r>
            <a:r>
              <a:rPr lang="pt-BR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art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disponibilizado para os </a:t>
            </a:r>
            <a:r>
              <a:rPr lang="pt-BR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POs</a:t>
            </a: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para validação da versão (comparação com produção)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Edital 2020 e respectivos anexos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Permitir credenciamento de pessoa física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spc="-1" dirty="0">
                <a:solidFill>
                  <a:srgbClr val="000000"/>
                </a:solidFill>
                <a:latin typeface="Arial"/>
                <a:ea typeface="DejaVu Sans"/>
              </a:rPr>
              <a:t>Upload de Documentos</a:t>
            </a:r>
          </a:p>
          <a:p>
            <a:pPr marL="181080" indent="-180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Filtro para busca de eventos</a:t>
            </a:r>
          </a:p>
          <a:p>
            <a:pPr>
              <a:lnSpc>
                <a:spcPct val="150000"/>
              </a:lnSpc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691" name="CustomShape 19"/>
          <p:cNvSpPr/>
          <p:nvPr/>
        </p:nvSpPr>
        <p:spPr>
          <a:xfrm>
            <a:off x="4215600" y="4534920"/>
            <a:ext cx="370764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20"/>
          <p:cNvSpPr/>
          <p:nvPr/>
        </p:nvSpPr>
        <p:spPr>
          <a:xfrm>
            <a:off x="4218840" y="4534920"/>
            <a:ext cx="370476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3" name="CustomShape 21"/>
          <p:cNvSpPr/>
          <p:nvPr/>
        </p:nvSpPr>
        <p:spPr>
          <a:xfrm>
            <a:off x="8107560" y="4534920"/>
            <a:ext cx="3827160" cy="2048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22"/>
          <p:cNvSpPr/>
          <p:nvPr/>
        </p:nvSpPr>
        <p:spPr>
          <a:xfrm>
            <a:off x="8121240" y="4534920"/>
            <a:ext cx="3824280" cy="35712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695" name="CustomShape 23"/>
          <p:cNvSpPr/>
          <p:nvPr/>
        </p:nvSpPr>
        <p:spPr>
          <a:xfrm>
            <a:off x="8177760" y="4937400"/>
            <a:ext cx="3689280" cy="167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2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100" b="0" strike="noStrike" spc="-1" dirty="0">
              <a:latin typeface="Arial"/>
            </a:endParaRPr>
          </a:p>
        </p:txBody>
      </p:sp>
      <p:sp>
        <p:nvSpPr>
          <p:cNvPr id="696" name="CustomShape 24"/>
          <p:cNvSpPr/>
          <p:nvPr/>
        </p:nvSpPr>
        <p:spPr>
          <a:xfrm>
            <a:off x="4263792" y="4937400"/>
            <a:ext cx="3689280" cy="123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30" name="CustomShape 25">
            <a:extLst>
              <a:ext uri="{FF2B5EF4-FFF2-40B4-BE49-F238E27FC236}">
                <a16:creationId xmlns:a16="http://schemas.microsoft.com/office/drawing/2014/main" id="{5E04D6C8-8976-487B-B0B2-A52B2954BC42}"/>
              </a:ext>
            </a:extLst>
          </p:cNvPr>
          <p:cNvSpPr/>
          <p:nvPr/>
        </p:nvSpPr>
        <p:spPr>
          <a:xfrm>
            <a:off x="11188080" y="6613200"/>
            <a:ext cx="10238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Corte: 05/03</a:t>
            </a:r>
            <a:endParaRPr lang="pt-BR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61317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495240" y="2840040"/>
            <a:ext cx="8823240" cy="65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4501"/>
              </a:lnSpc>
            </a:pPr>
            <a:r>
              <a:rPr lang="pt-BR" sz="3200" b="1" strike="noStrike" spc="-1" dirty="0">
                <a:solidFill>
                  <a:srgbClr val="004899"/>
                </a:solidFill>
                <a:latin typeface="Arial"/>
                <a:ea typeface="DejaVu Sans"/>
              </a:rPr>
              <a:t>Produtos Entregues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537720" y="3429000"/>
            <a:ext cx="8096400" cy="3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pc="-1" dirty="0">
                <a:solidFill>
                  <a:srgbClr val="E94E1B"/>
                </a:solidFill>
                <a:latin typeface="Arial"/>
              </a:rPr>
              <a:t>Links para Acesso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283" name="Gráfico 6"/>
          <p:cNvPicPr/>
          <p:nvPr/>
        </p:nvPicPr>
        <p:blipFill>
          <a:blip r:embed="rId3"/>
          <a:stretch/>
        </p:blipFill>
        <p:spPr>
          <a:xfrm>
            <a:off x="-5400" y="-13680"/>
            <a:ext cx="3182040" cy="6422760"/>
          </a:xfrm>
          <a:prstGeom prst="rect">
            <a:avLst/>
          </a:prstGeom>
          <a:ln>
            <a:noFill/>
          </a:ln>
        </p:spPr>
      </p:pic>
      <p:pic>
        <p:nvPicPr>
          <p:cNvPr id="284" name="Imagem 5"/>
          <p:cNvPicPr/>
          <p:nvPr/>
        </p:nvPicPr>
        <p:blipFill>
          <a:blip r:embed="rId4"/>
          <a:stretch/>
        </p:blipFill>
        <p:spPr>
          <a:xfrm>
            <a:off x="10607040" y="6353280"/>
            <a:ext cx="1136880" cy="186480"/>
          </a:xfrm>
          <a:prstGeom prst="rect">
            <a:avLst/>
          </a:prstGeom>
          <a:ln>
            <a:noFill/>
          </a:ln>
        </p:spPr>
      </p:pic>
      <p:pic>
        <p:nvPicPr>
          <p:cNvPr id="285" name="Imagem 7"/>
          <p:cNvPicPr/>
          <p:nvPr/>
        </p:nvPicPr>
        <p:blipFill>
          <a:blip r:embed="rId5"/>
          <a:srcRect l="12785" r="11895"/>
          <a:stretch/>
        </p:blipFill>
        <p:spPr>
          <a:xfrm>
            <a:off x="9306000" y="141120"/>
            <a:ext cx="2747160" cy="208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5259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56800" y="735615"/>
            <a:ext cx="8523360" cy="58323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 lvl="1" indent="-456480">
              <a:lnSpc>
                <a:spcPct val="150000"/>
              </a:lnSpc>
              <a:buClr>
                <a:srgbClr val="E94E1B"/>
              </a:buClr>
              <a:buFont typeface="Wingdings" charset="2"/>
              <a:buChar char=""/>
            </a:pPr>
            <a:r>
              <a:rPr lang="pt-BR" sz="2400" b="1" strike="noStrike" spc="-1" dirty="0">
                <a:solidFill>
                  <a:srgbClr val="E94E1B"/>
                </a:solidFill>
                <a:latin typeface="Arial"/>
                <a:ea typeface="DejaVu Sans"/>
              </a:rPr>
              <a:t>Equipe: 42 Recursos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(06/03)</a:t>
            </a:r>
            <a:endParaRPr lang="pt-BR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Gerente de Projeto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Administrativo / Financeiro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Scrum Masters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Analista de Infraestrutura Ágil DevOps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Analistas de Serviço (Design Thinking)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 Analista de Negócio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 Designers UX/UI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27 Desenvolvedores ( Python, PHP, .NET)</a:t>
            </a:r>
            <a:endParaRPr lang="pt-BR" sz="2000" b="0" strike="noStrike" spc="-1" dirty="0">
              <a:latin typeface="Arial"/>
            </a:endParaRPr>
          </a:p>
          <a:p>
            <a:pPr marL="1371600" lvl="2" indent="-456480">
              <a:lnSpc>
                <a:spcPct val="15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 Analista de Testes / Qualidade</a:t>
            </a:r>
          </a:p>
        </p:txBody>
      </p:sp>
      <p:sp>
        <p:nvSpPr>
          <p:cNvPr id="210" name="CustomShape 2"/>
          <p:cNvSpPr/>
          <p:nvPr/>
        </p:nvSpPr>
        <p:spPr>
          <a:xfrm>
            <a:off x="0" y="0"/>
            <a:ext cx="3377880" cy="685728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1" name="Group 3"/>
          <p:cNvGrpSpPr/>
          <p:nvPr/>
        </p:nvGrpSpPr>
        <p:grpSpPr>
          <a:xfrm>
            <a:off x="110880" y="1334880"/>
            <a:ext cx="3614040" cy="724680"/>
            <a:chOff x="110880" y="1334880"/>
            <a:chExt cx="3614040" cy="724680"/>
          </a:xfrm>
        </p:grpSpPr>
        <p:grpSp>
          <p:nvGrpSpPr>
            <p:cNvPr id="212" name="Group 4"/>
            <p:cNvGrpSpPr/>
            <p:nvPr/>
          </p:nvGrpSpPr>
          <p:grpSpPr>
            <a:xfrm>
              <a:off x="110880" y="1334880"/>
              <a:ext cx="3614040" cy="724680"/>
              <a:chOff x="110880" y="1334880"/>
              <a:chExt cx="3614040" cy="724680"/>
            </a:xfrm>
          </p:grpSpPr>
          <p:sp>
            <p:nvSpPr>
              <p:cNvPr id="213" name="CustomShape 5"/>
              <p:cNvSpPr/>
              <p:nvPr/>
            </p:nvSpPr>
            <p:spPr>
              <a:xfrm>
                <a:off x="110880" y="1374480"/>
                <a:ext cx="2777040" cy="516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r">
                  <a:lnSpc>
                    <a:spcPct val="100000"/>
                  </a:lnSpc>
                </a:pPr>
                <a:r>
                  <a:rPr lang="pt-BR" sz="2800" b="1" strike="noStrike" spc="-1" dirty="0">
                    <a:solidFill>
                      <a:srgbClr val="FFFFFF"/>
                    </a:solidFill>
                    <a:latin typeface="Arial"/>
                    <a:ea typeface="DejaVu Sans"/>
                  </a:rPr>
                  <a:t>Visão Geral</a:t>
                </a:r>
                <a:endParaRPr lang="pt-BR" sz="2800" b="0" strike="noStrike" spc="-1" dirty="0">
                  <a:latin typeface="Arial"/>
                </a:endParaRPr>
              </a:p>
            </p:txBody>
          </p:sp>
          <p:sp>
            <p:nvSpPr>
              <p:cNvPr id="214" name="CustomShape 6"/>
              <p:cNvSpPr/>
              <p:nvPr/>
            </p:nvSpPr>
            <p:spPr>
              <a:xfrm>
                <a:off x="3018960" y="1343880"/>
                <a:ext cx="699120" cy="699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CustomShape 7"/>
              <p:cNvSpPr/>
              <p:nvPr/>
            </p:nvSpPr>
            <p:spPr>
              <a:xfrm rot="10800000">
                <a:off x="3000240" y="1334880"/>
                <a:ext cx="724680" cy="724680"/>
              </a:xfrm>
              <a:prstGeom prst="arc">
                <a:avLst>
                  <a:gd name="adj1" fmla="val 3033088"/>
                  <a:gd name="adj2" fmla="val 15880060"/>
                </a:avLst>
              </a:prstGeom>
              <a:noFill/>
              <a:ln w="3240">
                <a:solidFill>
                  <a:srgbClr val="E94E1B"/>
                </a:solidFill>
                <a:round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16" name="Gráfico 6"/>
            <p:cNvPicPr/>
            <p:nvPr/>
          </p:nvPicPr>
          <p:blipFill>
            <a:blip r:embed="rId3"/>
            <a:stretch/>
          </p:blipFill>
          <p:spPr>
            <a:xfrm>
              <a:off x="3111840" y="1423080"/>
              <a:ext cx="555480" cy="5554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2"/>
          <p:cNvSpPr/>
          <p:nvPr/>
        </p:nvSpPr>
        <p:spPr>
          <a:xfrm>
            <a:off x="924480" y="48240"/>
            <a:ext cx="952812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Escola Aberta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85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4880" cy="459720"/>
          </a:xfrm>
          <a:prstGeom prst="rect">
            <a:avLst/>
          </a:prstGeom>
          <a:ln>
            <a:noFill/>
          </a:ln>
        </p:spPr>
      </p:pic>
      <p:pic>
        <p:nvPicPr>
          <p:cNvPr id="486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0840" cy="41580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 rot="15598200">
            <a:off x="9948240" y="-35640"/>
            <a:ext cx="1425600" cy="154872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5"/>
          <p:cNvSpPr/>
          <p:nvPr/>
        </p:nvSpPr>
        <p:spPr>
          <a:xfrm>
            <a:off x="10290960" y="8028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6"/>
          <p:cNvSpPr/>
          <p:nvPr/>
        </p:nvSpPr>
        <p:spPr>
          <a:xfrm>
            <a:off x="79560" y="70200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29ECC10-5EC2-40A5-BF4B-7BEE31BFC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2"/>
          <a:stretch/>
        </p:blipFill>
        <p:spPr>
          <a:xfrm>
            <a:off x="1575123" y="1496407"/>
            <a:ext cx="8741924" cy="52813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C64F62-AAAB-4068-AE50-D39FBA68953A}"/>
              </a:ext>
            </a:extLst>
          </p:cNvPr>
          <p:cNvSpPr txBox="1"/>
          <p:nvPr/>
        </p:nvSpPr>
        <p:spPr>
          <a:xfrm>
            <a:off x="3381160" y="972260"/>
            <a:ext cx="4797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https://escolaaberta.sme.prefeitura.sp.gov.br/</a:t>
            </a: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595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2"/>
          <p:cNvSpPr/>
          <p:nvPr/>
        </p:nvSpPr>
        <p:spPr>
          <a:xfrm>
            <a:off x="924480" y="48240"/>
            <a:ext cx="952812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Vaga na Creche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85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4880" cy="459720"/>
          </a:xfrm>
          <a:prstGeom prst="rect">
            <a:avLst/>
          </a:prstGeom>
          <a:ln>
            <a:noFill/>
          </a:ln>
        </p:spPr>
      </p:pic>
      <p:pic>
        <p:nvPicPr>
          <p:cNvPr id="486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0840" cy="41580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 rot="15598200">
            <a:off x="9948240" y="-35640"/>
            <a:ext cx="1425600" cy="154872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5"/>
          <p:cNvSpPr/>
          <p:nvPr/>
        </p:nvSpPr>
        <p:spPr>
          <a:xfrm>
            <a:off x="10290960" y="8028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6"/>
          <p:cNvSpPr/>
          <p:nvPr/>
        </p:nvSpPr>
        <p:spPr>
          <a:xfrm>
            <a:off x="79560" y="70200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C64F62-AAAB-4068-AE50-D39FBA68953A}"/>
              </a:ext>
            </a:extLst>
          </p:cNvPr>
          <p:cNvSpPr txBox="1"/>
          <p:nvPr/>
        </p:nvSpPr>
        <p:spPr>
          <a:xfrm>
            <a:off x="3381160" y="972260"/>
            <a:ext cx="492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https://vaganacreche.sme.prefeitura.sp.gov.br/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258C7E-7102-4B0D-8CDE-78C08ECA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574" y="1538941"/>
            <a:ext cx="7813961" cy="507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23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2"/>
          <p:cNvSpPr/>
          <p:nvPr/>
        </p:nvSpPr>
        <p:spPr>
          <a:xfrm>
            <a:off x="924480" y="48240"/>
            <a:ext cx="952812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Cadastro de Imóveis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85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4880" cy="459720"/>
          </a:xfrm>
          <a:prstGeom prst="rect">
            <a:avLst/>
          </a:prstGeom>
          <a:ln>
            <a:noFill/>
          </a:ln>
        </p:spPr>
      </p:pic>
      <p:pic>
        <p:nvPicPr>
          <p:cNvPr id="486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0840" cy="415800"/>
          </a:xfrm>
          <a:prstGeom prst="rect">
            <a:avLst/>
          </a:prstGeom>
          <a:ln>
            <a:noFill/>
          </a:ln>
        </p:spPr>
      </p:pic>
      <p:sp>
        <p:nvSpPr>
          <p:cNvPr id="487" name="CustomShape 3"/>
          <p:cNvSpPr/>
          <p:nvPr/>
        </p:nvSpPr>
        <p:spPr>
          <a:xfrm rot="15598200">
            <a:off x="9948240" y="-35640"/>
            <a:ext cx="1425600" cy="154872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4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5"/>
          <p:cNvSpPr/>
          <p:nvPr/>
        </p:nvSpPr>
        <p:spPr>
          <a:xfrm>
            <a:off x="10290960" y="8028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6"/>
          <p:cNvSpPr/>
          <p:nvPr/>
        </p:nvSpPr>
        <p:spPr>
          <a:xfrm>
            <a:off x="79560" y="70200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C64F62-AAAB-4068-AE50-D39FBA68953A}"/>
              </a:ext>
            </a:extLst>
          </p:cNvPr>
          <p:cNvSpPr txBox="1"/>
          <p:nvPr/>
        </p:nvSpPr>
        <p:spPr>
          <a:xfrm>
            <a:off x="3381160" y="972260"/>
            <a:ext cx="425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https://imoveis.sme.prefeitura.sp.gov.br/</a:t>
            </a:r>
            <a:endParaRPr lang="pt-BR" dirty="0">
              <a:solidFill>
                <a:srgbClr val="0070C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D46B2E-9E2E-443D-AB0A-8FDD60112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851" y="1426272"/>
            <a:ext cx="8801876" cy="528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98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924480" y="48240"/>
            <a:ext cx="952812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pt-BR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Nome Célula 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722" name="Imagem 4"/>
          <p:cNvPicPr/>
          <p:nvPr/>
        </p:nvPicPr>
        <p:blipFill>
          <a:blip r:embed="rId2"/>
          <a:stretch/>
        </p:blipFill>
        <p:spPr>
          <a:xfrm>
            <a:off x="356400" y="144720"/>
            <a:ext cx="1244880" cy="459720"/>
          </a:xfrm>
          <a:prstGeom prst="rect">
            <a:avLst/>
          </a:prstGeom>
          <a:ln>
            <a:noFill/>
          </a:ln>
        </p:spPr>
      </p:pic>
      <p:pic>
        <p:nvPicPr>
          <p:cNvPr id="723" name="Imagem 6"/>
          <p:cNvPicPr/>
          <p:nvPr/>
        </p:nvPicPr>
        <p:blipFill>
          <a:blip r:embed="rId3"/>
          <a:stretch/>
        </p:blipFill>
        <p:spPr>
          <a:xfrm>
            <a:off x="10180440" y="294840"/>
            <a:ext cx="1680840" cy="41580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 rot="15598200">
            <a:off x="9948240" y="-35640"/>
            <a:ext cx="1425600" cy="1548720"/>
          </a:xfrm>
          <a:prstGeom prst="arc">
            <a:avLst>
              <a:gd name="adj1" fmla="val 16845428"/>
              <a:gd name="adj2" fmla="val 20493888"/>
            </a:avLst>
          </a:prstGeom>
          <a:noFill/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Line 3"/>
          <p:cNvSpPr/>
          <p:nvPr/>
        </p:nvSpPr>
        <p:spPr>
          <a:xfrm flipH="1">
            <a:off x="100800" y="712080"/>
            <a:ext cx="9802080" cy="11520"/>
          </a:xfrm>
          <a:prstGeom prst="line">
            <a:avLst/>
          </a:prstGeom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4"/>
          <p:cNvSpPr/>
          <p:nvPr/>
        </p:nvSpPr>
        <p:spPr>
          <a:xfrm>
            <a:off x="10290960" y="8028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5"/>
          <p:cNvSpPr/>
          <p:nvPr/>
        </p:nvSpPr>
        <p:spPr>
          <a:xfrm>
            <a:off x="79560" y="702000"/>
            <a:ext cx="36720" cy="36720"/>
          </a:xfrm>
          <a:prstGeom prst="ellipse">
            <a:avLst/>
          </a:prstGeom>
          <a:solidFill>
            <a:srgbClr val="E94E1B"/>
          </a:solidFill>
          <a:ln w="28440">
            <a:solidFill>
              <a:srgbClr val="E94E1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6"/>
          <p:cNvSpPr/>
          <p:nvPr/>
        </p:nvSpPr>
        <p:spPr>
          <a:xfrm>
            <a:off x="9825840" y="2266560"/>
            <a:ext cx="2081520" cy="2203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7"/>
          <p:cNvSpPr/>
          <p:nvPr/>
        </p:nvSpPr>
        <p:spPr>
          <a:xfrm>
            <a:off x="285840" y="2266560"/>
            <a:ext cx="3685320" cy="2203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8"/>
          <p:cNvSpPr/>
          <p:nvPr/>
        </p:nvSpPr>
        <p:spPr>
          <a:xfrm>
            <a:off x="288720" y="2276640"/>
            <a:ext cx="368244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Funcionalidades</a:t>
            </a:r>
            <a:endParaRPr lang="pt-BR" sz="1400" b="0" strike="noStrike" spc="-1">
              <a:latin typeface="Arial"/>
            </a:endParaRPr>
          </a:p>
        </p:txBody>
      </p:sp>
      <p:graphicFrame>
        <p:nvGraphicFramePr>
          <p:cNvPr id="731" name="Table 9"/>
          <p:cNvGraphicFramePr/>
          <p:nvPr/>
        </p:nvGraphicFramePr>
        <p:xfrm>
          <a:off x="285840" y="988560"/>
          <a:ext cx="11633040" cy="1105920"/>
        </p:xfrm>
        <a:graphic>
          <a:graphicData uri="http://schemas.openxmlformats.org/drawingml/2006/table">
            <a:tbl>
              <a:tblPr/>
              <a:tblGrid>
                <a:gridCol w="70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Produtos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Início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1" strike="noStrike" spc="-1">
                          <a:solidFill>
                            <a:srgbClr val="FFFFFF"/>
                          </a:solidFill>
                          <a:latin typeface="Arial"/>
                          <a:ea typeface="DejaVu Sans"/>
                        </a:rPr>
                        <a:t>Previsão de Entrega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0048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Produto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xx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pt-BR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xx</a:t>
                      </a:r>
                      <a:endParaRPr lang="pt-BR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4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240">
                      <a:solidFill>
                        <a:srgbClr val="A6A6A6"/>
                      </a:solidFill>
                    </a:lnL>
                    <a:lnR w="12240">
                      <a:solidFill>
                        <a:srgbClr val="A6A6A6"/>
                      </a:solidFill>
                    </a:lnR>
                    <a:lnT w="12240">
                      <a:solidFill>
                        <a:srgbClr val="A6A6A6"/>
                      </a:solidFill>
                    </a:lnT>
                    <a:lnB w="12240">
                      <a:solidFill>
                        <a:srgbClr val="A6A6A6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32" name="CustomShape 10"/>
          <p:cNvSpPr/>
          <p:nvPr/>
        </p:nvSpPr>
        <p:spPr>
          <a:xfrm>
            <a:off x="9825840" y="2276640"/>
            <a:ext cx="208152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Equipe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33" name="CustomShape 11"/>
          <p:cNvSpPr/>
          <p:nvPr/>
        </p:nvSpPr>
        <p:spPr>
          <a:xfrm>
            <a:off x="9895680" y="2727360"/>
            <a:ext cx="1998720" cy="145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COTIC: xxx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Scrum Master: xxx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Analista de Negócio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01 UX / UI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03 Desenvolvedores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734" name="CustomShape 12"/>
          <p:cNvSpPr/>
          <p:nvPr/>
        </p:nvSpPr>
        <p:spPr>
          <a:xfrm>
            <a:off x="319320" y="2670480"/>
            <a:ext cx="365184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xxxx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735" name="CustomShape 13"/>
          <p:cNvSpPr/>
          <p:nvPr/>
        </p:nvSpPr>
        <p:spPr>
          <a:xfrm>
            <a:off x="269280" y="4664160"/>
            <a:ext cx="3701880" cy="19465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14"/>
          <p:cNvSpPr/>
          <p:nvPr/>
        </p:nvSpPr>
        <p:spPr>
          <a:xfrm>
            <a:off x="272160" y="4664160"/>
            <a:ext cx="369900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Pontos de Atenção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37" name="CustomShape 15"/>
          <p:cNvSpPr/>
          <p:nvPr/>
        </p:nvSpPr>
        <p:spPr>
          <a:xfrm>
            <a:off x="287640" y="5066640"/>
            <a:ext cx="3683520" cy="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xx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738" name="CustomShape 16"/>
          <p:cNvSpPr/>
          <p:nvPr/>
        </p:nvSpPr>
        <p:spPr>
          <a:xfrm>
            <a:off x="4141800" y="2266560"/>
            <a:ext cx="5530320" cy="22032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17"/>
          <p:cNvSpPr/>
          <p:nvPr/>
        </p:nvSpPr>
        <p:spPr>
          <a:xfrm>
            <a:off x="4141800" y="2276640"/>
            <a:ext cx="553032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Status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40" name="CustomShape 18"/>
          <p:cNvSpPr/>
          <p:nvPr/>
        </p:nvSpPr>
        <p:spPr>
          <a:xfrm>
            <a:off x="4173480" y="2677320"/>
            <a:ext cx="5498640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81080" indent="-1746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000" b="0" strike="noStrike" spc="-1">
                <a:solidFill>
                  <a:srgbClr val="000000"/>
                </a:solidFill>
                <a:latin typeface="Arial"/>
                <a:ea typeface="DejaVu Sans"/>
              </a:rPr>
              <a:t>xx</a:t>
            </a:r>
            <a:endParaRPr lang="pt-BR" sz="10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pt-BR" sz="1000" b="0" strike="noStrike" spc="-1">
              <a:latin typeface="Arial"/>
            </a:endParaRPr>
          </a:p>
        </p:txBody>
      </p:sp>
      <p:sp>
        <p:nvSpPr>
          <p:cNvPr id="741" name="CustomShape 19"/>
          <p:cNvSpPr/>
          <p:nvPr/>
        </p:nvSpPr>
        <p:spPr>
          <a:xfrm>
            <a:off x="4215600" y="4664160"/>
            <a:ext cx="3701880" cy="19465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20"/>
          <p:cNvSpPr/>
          <p:nvPr/>
        </p:nvSpPr>
        <p:spPr>
          <a:xfrm>
            <a:off x="4218840" y="4664160"/>
            <a:ext cx="369900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Issues / Pendências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43" name="CustomShape 21"/>
          <p:cNvSpPr/>
          <p:nvPr/>
        </p:nvSpPr>
        <p:spPr>
          <a:xfrm>
            <a:off x="8107560" y="4664160"/>
            <a:ext cx="3821400" cy="19465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round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4" name="CustomShape 22"/>
          <p:cNvSpPr/>
          <p:nvPr/>
        </p:nvSpPr>
        <p:spPr>
          <a:xfrm>
            <a:off x="8121240" y="4664160"/>
            <a:ext cx="3818520" cy="351360"/>
          </a:xfrm>
          <a:prstGeom prst="rect">
            <a:avLst/>
          </a:prstGeom>
          <a:solidFill>
            <a:srgbClr val="E94E1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72000" rIns="0" bIns="72000"/>
          <a:lstStyle/>
          <a:p>
            <a:pPr algn="ctr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r>
              <a:rPr lang="pt-BR" sz="1400" b="1" strike="noStrike" spc="-1">
                <a:solidFill>
                  <a:srgbClr val="FFFFFF"/>
                </a:solidFill>
                <a:latin typeface="Arial Nova"/>
                <a:ea typeface="DejaVu Sans"/>
              </a:rPr>
              <a:t>Riscos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45" name="CustomShape 23"/>
          <p:cNvSpPr/>
          <p:nvPr/>
        </p:nvSpPr>
        <p:spPr>
          <a:xfrm>
            <a:off x="8177760" y="5066640"/>
            <a:ext cx="3683520" cy="4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xxx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746" name="CustomShape 24"/>
          <p:cNvSpPr/>
          <p:nvPr/>
        </p:nvSpPr>
        <p:spPr>
          <a:xfrm>
            <a:off x="4204800" y="5066640"/>
            <a:ext cx="3683520" cy="40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7936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xxx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0" y="0"/>
            <a:ext cx="12185640" cy="68515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8" name="Imagem 2"/>
          <p:cNvPicPr/>
          <p:nvPr/>
        </p:nvPicPr>
        <p:blipFill>
          <a:blip r:embed="rId2"/>
          <a:stretch/>
        </p:blipFill>
        <p:spPr>
          <a:xfrm>
            <a:off x="4861800" y="5347440"/>
            <a:ext cx="2462040" cy="610920"/>
          </a:xfrm>
          <a:prstGeom prst="rect">
            <a:avLst/>
          </a:prstGeom>
          <a:ln>
            <a:noFill/>
          </a:ln>
        </p:spPr>
      </p:pic>
      <p:sp>
        <p:nvSpPr>
          <p:cNvPr id="749" name="CustomShape 2"/>
          <p:cNvSpPr/>
          <p:nvPr/>
        </p:nvSpPr>
        <p:spPr>
          <a:xfrm>
            <a:off x="2415960" y="2428560"/>
            <a:ext cx="7383600" cy="90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5400" b="1" strike="noStrike" spc="-1">
                <a:solidFill>
                  <a:srgbClr val="FFFFFF"/>
                </a:solidFill>
                <a:latin typeface="Arial"/>
                <a:ea typeface="DejaVu Sans"/>
              </a:rPr>
              <a:t>Muito obrigada!</a:t>
            </a:r>
            <a:endParaRPr lang="pt-BR" sz="5400" b="0" strike="noStrike" spc="-1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3706920" y="3429000"/>
            <a:ext cx="4772160" cy="63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Aline Freitas</a:t>
            </a: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Aline.freitas@amcom.com.br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56800" y="141255"/>
            <a:ext cx="8523360" cy="65422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 lvl="1" indent="-456480">
              <a:lnSpc>
                <a:spcPct val="150000"/>
              </a:lnSpc>
              <a:buClr>
                <a:srgbClr val="E94E1B"/>
              </a:buClr>
              <a:buFont typeface="Wingdings" charset="2"/>
              <a:buChar char=""/>
            </a:pPr>
            <a:r>
              <a:rPr lang="pt-BR" sz="2400" b="1" spc="-1" dirty="0">
                <a:solidFill>
                  <a:srgbClr val="E94E1B"/>
                </a:solidFill>
                <a:latin typeface="Arial"/>
              </a:rPr>
              <a:t>Novos Recursos</a:t>
            </a:r>
            <a:endParaRPr lang="pt-BR" b="0" strike="noStrike" spc="-1" dirty="0">
              <a:latin typeface="Arial"/>
            </a:endParaRP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 err="1">
                <a:solidFill>
                  <a:srgbClr val="000000"/>
                </a:solidFill>
              </a:rPr>
              <a:t>Dev</a:t>
            </a:r>
            <a:r>
              <a:rPr lang="pt-BR" spc="-1" dirty="0">
                <a:solidFill>
                  <a:srgbClr val="000000"/>
                </a:solidFill>
              </a:rPr>
              <a:t> .NET </a:t>
            </a:r>
            <a:r>
              <a:rPr lang="pt-BR" spc="-1" dirty="0" err="1">
                <a:solidFill>
                  <a:srgbClr val="000000"/>
                </a:solidFill>
              </a:rPr>
              <a:t>Sr</a:t>
            </a:r>
            <a:r>
              <a:rPr lang="pt-BR" spc="-1" dirty="0">
                <a:solidFill>
                  <a:srgbClr val="000000"/>
                </a:solidFill>
              </a:rPr>
              <a:t> (*)	SGP SP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Dev. NET </a:t>
            </a:r>
            <a:r>
              <a:rPr lang="pt-BR" spc="-1" dirty="0" err="1">
                <a:solidFill>
                  <a:srgbClr val="000000"/>
                </a:solidFill>
              </a:rPr>
              <a:t>Pl</a:t>
            </a:r>
            <a:r>
              <a:rPr lang="pt-BR" spc="-1" dirty="0">
                <a:solidFill>
                  <a:srgbClr val="000000"/>
                </a:solidFill>
              </a:rPr>
              <a:t>	Sustentação	</a:t>
            </a:r>
            <a:r>
              <a:rPr lang="pt-BR" spc="-1" dirty="0">
                <a:solidFill>
                  <a:srgbClr val="000000"/>
                </a:solidFill>
                <a:highlight>
                  <a:srgbClr val="00FF00"/>
                </a:highlight>
              </a:rPr>
              <a:t>Contratado (16/03)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Dev. Front </a:t>
            </a:r>
            <a:r>
              <a:rPr lang="pt-BR" spc="-1" dirty="0" err="1">
                <a:solidFill>
                  <a:srgbClr val="000000"/>
                </a:solidFill>
              </a:rPr>
              <a:t>Pl</a:t>
            </a:r>
            <a:r>
              <a:rPr lang="pt-BR" spc="-1" dirty="0">
                <a:solidFill>
                  <a:srgbClr val="000000"/>
                </a:solidFill>
              </a:rPr>
              <a:t>	Equipe Python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Analista </a:t>
            </a:r>
            <a:r>
              <a:rPr lang="pt-BR" spc="-1" dirty="0" err="1">
                <a:solidFill>
                  <a:srgbClr val="000000"/>
                </a:solidFill>
              </a:rPr>
              <a:t>DevOps</a:t>
            </a:r>
            <a:r>
              <a:rPr lang="pt-BR" spc="-1" dirty="0">
                <a:solidFill>
                  <a:srgbClr val="000000"/>
                </a:solidFill>
              </a:rPr>
              <a:t> 	Geral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Dev. Ruby </a:t>
            </a:r>
            <a:r>
              <a:rPr lang="pt-BR" spc="-1" dirty="0" err="1">
                <a:solidFill>
                  <a:srgbClr val="000000"/>
                </a:solidFill>
              </a:rPr>
              <a:t>Pl</a:t>
            </a:r>
            <a:r>
              <a:rPr lang="pt-BR" spc="-1" dirty="0">
                <a:solidFill>
                  <a:srgbClr val="000000"/>
                </a:solidFill>
              </a:rPr>
              <a:t>	Currículo 	</a:t>
            </a:r>
            <a:r>
              <a:rPr lang="pt-BR" spc="-1" dirty="0">
                <a:solidFill>
                  <a:srgbClr val="000000"/>
                </a:solidFill>
                <a:highlight>
                  <a:srgbClr val="00FF00"/>
                </a:highlight>
              </a:rPr>
              <a:t>Contratado (09/03)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Dev. Python </a:t>
            </a:r>
            <a:r>
              <a:rPr lang="pt-BR" spc="-1" dirty="0" err="1">
                <a:solidFill>
                  <a:srgbClr val="000000"/>
                </a:solidFill>
              </a:rPr>
              <a:t>Pl</a:t>
            </a:r>
            <a:r>
              <a:rPr lang="pt-BR" spc="-1" dirty="0">
                <a:solidFill>
                  <a:srgbClr val="000000"/>
                </a:solidFill>
              </a:rPr>
              <a:t> / </a:t>
            </a:r>
            <a:r>
              <a:rPr lang="pt-BR" spc="-1" dirty="0" err="1">
                <a:solidFill>
                  <a:srgbClr val="000000"/>
                </a:solidFill>
              </a:rPr>
              <a:t>Sr</a:t>
            </a:r>
            <a:r>
              <a:rPr lang="pt-BR" spc="-1" dirty="0">
                <a:solidFill>
                  <a:srgbClr val="000000"/>
                </a:solidFill>
              </a:rPr>
              <a:t>	API / Dados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DBA Postgre / SQL	Dados	Diligência (06/03)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Analista de Negócio (*)	Alimentação	Diligência (06/03)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Arquiteto	Geral	</a:t>
            </a:r>
            <a:r>
              <a:rPr lang="pt-BR" spc="-1" dirty="0">
                <a:solidFill>
                  <a:srgbClr val="000000"/>
                </a:solidFill>
                <a:highlight>
                  <a:srgbClr val="00FF00"/>
                </a:highlight>
              </a:rPr>
              <a:t>Contratado (16/03)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Scrum Master	Geral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 err="1">
                <a:solidFill>
                  <a:srgbClr val="000000"/>
                </a:solidFill>
              </a:rPr>
              <a:t>Dev</a:t>
            </a:r>
            <a:r>
              <a:rPr lang="pt-BR" spc="-1" dirty="0">
                <a:solidFill>
                  <a:srgbClr val="000000"/>
                </a:solidFill>
              </a:rPr>
              <a:t> Mobile </a:t>
            </a:r>
            <a:r>
              <a:rPr lang="pt-BR" spc="-1" dirty="0" err="1">
                <a:solidFill>
                  <a:srgbClr val="000000"/>
                </a:solidFill>
              </a:rPr>
              <a:t>Sr</a:t>
            </a:r>
            <a:r>
              <a:rPr lang="pt-BR" spc="-1" dirty="0">
                <a:solidFill>
                  <a:srgbClr val="000000"/>
                </a:solidFill>
              </a:rPr>
              <a:t>	SGP SP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Design Thinking (*)	Geral	Em seleção</a:t>
            </a:r>
            <a:endParaRPr lang="pt-BR" sz="2000" spc="-1" dirty="0">
              <a:solidFill>
                <a:srgbClr val="000000"/>
              </a:solidFill>
            </a:endParaRP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Analista de Testes	Equipe Python	Em seleção</a:t>
            </a:r>
          </a:p>
          <a:p>
            <a:pPr marL="804863" lvl="2" indent="-357188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Dev. Python </a:t>
            </a:r>
            <a:r>
              <a:rPr lang="pt-BR" spc="-1" dirty="0" err="1">
                <a:solidFill>
                  <a:srgbClr val="000000"/>
                </a:solidFill>
              </a:rPr>
              <a:t>Pl</a:t>
            </a:r>
            <a:r>
              <a:rPr lang="pt-BR" spc="-1" dirty="0">
                <a:solidFill>
                  <a:srgbClr val="000000"/>
                </a:solidFill>
              </a:rPr>
              <a:t>	PTRF	Em seleção</a:t>
            </a:r>
          </a:p>
          <a:p>
            <a:pPr marL="447675" lvl="2">
              <a:spcBef>
                <a:spcPts val="600"/>
              </a:spcBef>
              <a:spcAft>
                <a:spcPts val="400"/>
              </a:spcAft>
              <a:buClr>
                <a:srgbClr val="000000"/>
              </a:buClr>
              <a:tabLst>
                <a:tab pos="3584575" algn="l"/>
                <a:tab pos="5386388" algn="l"/>
              </a:tabLst>
            </a:pPr>
            <a:r>
              <a:rPr lang="pt-BR" spc="-1" dirty="0">
                <a:solidFill>
                  <a:srgbClr val="000000"/>
                </a:solidFill>
              </a:rPr>
              <a:t> (*) Substituições</a:t>
            </a:r>
          </a:p>
          <a:p>
            <a:pPr marL="804863" lvl="2" indent="-357188">
              <a:spcBef>
                <a:spcPts val="600"/>
              </a:spcBef>
              <a:spcAft>
                <a:spcPts val="300"/>
              </a:spcAft>
              <a:buClr>
                <a:srgbClr val="000000"/>
              </a:buClr>
              <a:buFont typeface="Wingdings" charset="2"/>
              <a:buChar char=""/>
              <a:tabLst>
                <a:tab pos="3584575" algn="l"/>
                <a:tab pos="5386388" algn="l"/>
              </a:tabLst>
            </a:pPr>
            <a:endParaRPr lang="pt-BR" spc="-1" dirty="0">
              <a:solidFill>
                <a:srgbClr val="000000"/>
              </a:solidFill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0"/>
            <a:ext cx="3377880" cy="685728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1" name="Group 3"/>
          <p:cNvGrpSpPr/>
          <p:nvPr/>
        </p:nvGrpSpPr>
        <p:grpSpPr>
          <a:xfrm>
            <a:off x="110880" y="1334880"/>
            <a:ext cx="3614040" cy="724680"/>
            <a:chOff x="110880" y="1334880"/>
            <a:chExt cx="3614040" cy="724680"/>
          </a:xfrm>
        </p:grpSpPr>
        <p:grpSp>
          <p:nvGrpSpPr>
            <p:cNvPr id="212" name="Group 4"/>
            <p:cNvGrpSpPr/>
            <p:nvPr/>
          </p:nvGrpSpPr>
          <p:grpSpPr>
            <a:xfrm>
              <a:off x="110880" y="1334880"/>
              <a:ext cx="3614040" cy="724680"/>
              <a:chOff x="110880" y="1334880"/>
              <a:chExt cx="3614040" cy="724680"/>
            </a:xfrm>
          </p:grpSpPr>
          <p:sp>
            <p:nvSpPr>
              <p:cNvPr id="213" name="CustomShape 5"/>
              <p:cNvSpPr/>
              <p:nvPr/>
            </p:nvSpPr>
            <p:spPr>
              <a:xfrm>
                <a:off x="110880" y="1374480"/>
                <a:ext cx="2777040" cy="516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r">
                  <a:lnSpc>
                    <a:spcPct val="100000"/>
                  </a:lnSpc>
                </a:pPr>
                <a:r>
                  <a:rPr lang="pt-BR" sz="2800" b="1" strike="noStrike" spc="-1" dirty="0">
                    <a:solidFill>
                      <a:srgbClr val="FFFFFF"/>
                    </a:solidFill>
                    <a:latin typeface="Arial"/>
                    <a:ea typeface="DejaVu Sans"/>
                  </a:rPr>
                  <a:t>Vagas Abertas</a:t>
                </a:r>
                <a:endParaRPr lang="pt-BR" sz="2800" b="0" strike="noStrike" spc="-1" dirty="0">
                  <a:latin typeface="Arial"/>
                </a:endParaRPr>
              </a:p>
            </p:txBody>
          </p:sp>
          <p:sp>
            <p:nvSpPr>
              <p:cNvPr id="214" name="CustomShape 6"/>
              <p:cNvSpPr/>
              <p:nvPr/>
            </p:nvSpPr>
            <p:spPr>
              <a:xfrm>
                <a:off x="3018960" y="1343880"/>
                <a:ext cx="699120" cy="699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CustomShape 7"/>
              <p:cNvSpPr/>
              <p:nvPr/>
            </p:nvSpPr>
            <p:spPr>
              <a:xfrm rot="10800000">
                <a:off x="3000240" y="1334880"/>
                <a:ext cx="724680" cy="724680"/>
              </a:xfrm>
              <a:prstGeom prst="arc">
                <a:avLst>
                  <a:gd name="adj1" fmla="val 3033088"/>
                  <a:gd name="adj2" fmla="val 15880060"/>
                </a:avLst>
              </a:prstGeom>
              <a:noFill/>
              <a:ln w="3240">
                <a:solidFill>
                  <a:srgbClr val="E94E1B"/>
                </a:solidFill>
                <a:round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16" name="Gráfico 6"/>
            <p:cNvPicPr/>
            <p:nvPr/>
          </p:nvPicPr>
          <p:blipFill>
            <a:blip r:embed="rId3"/>
            <a:stretch/>
          </p:blipFill>
          <p:spPr>
            <a:xfrm>
              <a:off x="3111840" y="1423080"/>
              <a:ext cx="555480" cy="55548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86792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57760" y="247174"/>
            <a:ext cx="8523360" cy="6623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4400" lvl="1" indent="-456480">
              <a:spcBef>
                <a:spcPts val="800"/>
              </a:spcBef>
              <a:buClr>
                <a:srgbClr val="E94E1B"/>
              </a:buClr>
              <a:buFont typeface="Wingdings" charset="2"/>
              <a:buChar char=""/>
            </a:pPr>
            <a:r>
              <a:rPr lang="pt-BR" b="1" strike="noStrike" spc="-1" dirty="0">
                <a:solidFill>
                  <a:srgbClr val="E94E1B"/>
                </a:solidFill>
                <a:latin typeface="Arial"/>
                <a:ea typeface="DejaVu Sans"/>
              </a:rPr>
              <a:t>Novos Produtos</a:t>
            </a:r>
            <a:endParaRPr lang="pt-BR" sz="1400" b="0" strike="noStrike" spc="-1" dirty="0">
              <a:latin typeface="Arial"/>
            </a:endParaRP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SIGPAE (Terceirizadas)	</a:t>
            </a:r>
            <a:r>
              <a:rPr lang="pt-BR" sz="1200" spc="-1" dirty="0">
                <a:solidFill>
                  <a:srgbClr val="000000"/>
                </a:solidFill>
              </a:rPr>
              <a:t>Em desenvolvimento MVP2</a:t>
            </a:r>
            <a:endParaRPr lang="pt-BR" sz="1600" spc="-1" dirty="0">
              <a:solidFill>
                <a:srgbClr val="000000"/>
              </a:solidFill>
            </a:endParaRP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Portal SME	</a:t>
            </a:r>
            <a:r>
              <a:rPr lang="pt-BR" sz="1200" spc="-1" dirty="0">
                <a:solidFill>
                  <a:srgbClr val="000000"/>
                </a:solidFill>
              </a:rPr>
              <a:t>Em desenvolvimento MVP2</a:t>
            </a:r>
            <a:endParaRPr lang="pt-BR" sz="1400" spc="-1" dirty="0">
              <a:solidFill>
                <a:srgbClr val="000000"/>
              </a:solidFill>
            </a:endParaRP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Escola Aberta	</a:t>
            </a:r>
            <a:r>
              <a:rPr lang="pt-BR" sz="1200" spc="-1" dirty="0">
                <a:solidFill>
                  <a:srgbClr val="000000"/>
                </a:solidFill>
              </a:rPr>
              <a:t>Entregue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SAFI (Contratos) 	</a:t>
            </a:r>
            <a:r>
              <a:rPr lang="pt-BR" sz="1200" spc="-1" dirty="0">
                <a:solidFill>
                  <a:srgbClr val="000000"/>
                </a:solidFill>
              </a:rPr>
              <a:t>MVP1 Entregue, Será retomado após Uniforme.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Vaga na Creche	</a:t>
            </a:r>
            <a:r>
              <a:rPr lang="pt-BR" sz="1200" spc="-1" dirty="0">
                <a:solidFill>
                  <a:srgbClr val="000000"/>
                </a:solidFill>
              </a:rPr>
              <a:t>Entregue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Cadastro de Imóveis	</a:t>
            </a:r>
            <a:r>
              <a:rPr lang="pt-BR" sz="1200" spc="-1" dirty="0">
                <a:solidFill>
                  <a:srgbClr val="000000"/>
                </a:solidFill>
              </a:rPr>
              <a:t>Entregue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Novo SGP	</a:t>
            </a:r>
            <a:r>
              <a:rPr lang="pt-BR" sz="1200" spc="-1" dirty="0">
                <a:solidFill>
                  <a:srgbClr val="000000"/>
                </a:solidFill>
              </a:rPr>
              <a:t>Release 1 Entregue, Em dev. Release 2</a:t>
            </a:r>
            <a:r>
              <a:rPr lang="pt-BR" sz="1600" spc="-1" dirty="0">
                <a:solidFill>
                  <a:srgbClr val="000000"/>
                </a:solidFill>
              </a:rPr>
              <a:t>	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IDEP	</a:t>
            </a:r>
            <a:r>
              <a:rPr lang="pt-BR" sz="1200" spc="-1" dirty="0">
                <a:solidFill>
                  <a:srgbClr val="000000"/>
                </a:solidFill>
              </a:rPr>
              <a:t>Entregue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Portal do Uniforme	</a:t>
            </a:r>
            <a:r>
              <a:rPr lang="pt-BR" sz="1200" spc="-1" dirty="0">
                <a:solidFill>
                  <a:srgbClr val="000000"/>
                </a:solidFill>
              </a:rPr>
              <a:t>Fornecedor Entregue / Aluno Em desenvolvimento 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  <a:tabLst>
                <a:tab pos="4211638" algn="l"/>
              </a:tabLst>
            </a:pPr>
            <a:r>
              <a:rPr lang="pt-BR" sz="1600" spc="-1" dirty="0">
                <a:solidFill>
                  <a:srgbClr val="000000"/>
                </a:solidFill>
              </a:rPr>
              <a:t>PTRF</a:t>
            </a:r>
            <a:r>
              <a:rPr lang="pt-BR" sz="1200" spc="-1" dirty="0">
                <a:solidFill>
                  <a:srgbClr val="000000"/>
                </a:solidFill>
              </a:rPr>
              <a:t>	Validação do Escopo / Iniciando desenvolvimento</a:t>
            </a:r>
          </a:p>
          <a:p>
            <a:pPr marL="914400" lvl="1" indent="-456480">
              <a:spcBef>
                <a:spcPts val="1200"/>
              </a:spcBef>
              <a:buClr>
                <a:srgbClr val="E94E1B"/>
              </a:buClr>
              <a:buFont typeface="Wingdings" charset="2"/>
              <a:buChar char=""/>
            </a:pPr>
            <a:r>
              <a:rPr lang="pt-BR" b="1" spc="-1" dirty="0">
                <a:solidFill>
                  <a:srgbClr val="E94E1B"/>
                </a:solidFill>
                <a:latin typeface="Arial"/>
                <a:ea typeface="DejaVu Sans"/>
              </a:rPr>
              <a:t>Sustentação</a:t>
            </a:r>
            <a:endParaRPr lang="pt-BR" sz="1600" spc="-1" dirty="0">
              <a:solidFill>
                <a:srgbClr val="000000"/>
              </a:solidFill>
            </a:endParaRP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>
                <a:solidFill>
                  <a:srgbClr val="000000"/>
                </a:solidFill>
              </a:rPr>
              <a:t>Prato Aberto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>
                <a:solidFill>
                  <a:srgbClr val="000000"/>
                </a:solidFill>
              </a:rPr>
              <a:t>Serap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>
                <a:solidFill>
                  <a:srgbClr val="000000"/>
                </a:solidFill>
              </a:rPr>
              <a:t>Escolhas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>
                <a:solidFill>
                  <a:srgbClr val="000000"/>
                </a:solidFill>
              </a:rPr>
              <a:t>ProArt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 err="1">
                <a:solidFill>
                  <a:srgbClr val="000000"/>
                </a:solidFill>
              </a:rPr>
              <a:t>CoreSSO</a:t>
            </a:r>
            <a:endParaRPr lang="pt-BR" sz="1600" spc="-1" dirty="0">
              <a:solidFill>
                <a:srgbClr val="000000"/>
              </a:solidFill>
            </a:endParaRP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z="1600" spc="-1" dirty="0">
                <a:solidFill>
                  <a:srgbClr val="000000"/>
                </a:solidFill>
              </a:rPr>
              <a:t>Permissões</a:t>
            </a:r>
          </a:p>
        </p:txBody>
      </p:sp>
      <p:sp>
        <p:nvSpPr>
          <p:cNvPr id="210" name="CustomShape 2"/>
          <p:cNvSpPr/>
          <p:nvPr/>
        </p:nvSpPr>
        <p:spPr>
          <a:xfrm>
            <a:off x="0" y="0"/>
            <a:ext cx="3377880" cy="685728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1" name="Group 3"/>
          <p:cNvGrpSpPr/>
          <p:nvPr/>
        </p:nvGrpSpPr>
        <p:grpSpPr>
          <a:xfrm>
            <a:off x="110880" y="1334880"/>
            <a:ext cx="3614040" cy="724680"/>
            <a:chOff x="110880" y="1334880"/>
            <a:chExt cx="3614040" cy="724680"/>
          </a:xfrm>
        </p:grpSpPr>
        <p:grpSp>
          <p:nvGrpSpPr>
            <p:cNvPr id="212" name="Group 4"/>
            <p:cNvGrpSpPr/>
            <p:nvPr/>
          </p:nvGrpSpPr>
          <p:grpSpPr>
            <a:xfrm>
              <a:off x="110880" y="1334880"/>
              <a:ext cx="3614040" cy="724680"/>
              <a:chOff x="110880" y="1334880"/>
              <a:chExt cx="3614040" cy="724680"/>
            </a:xfrm>
          </p:grpSpPr>
          <p:sp>
            <p:nvSpPr>
              <p:cNvPr id="213" name="CustomShape 5"/>
              <p:cNvSpPr/>
              <p:nvPr/>
            </p:nvSpPr>
            <p:spPr>
              <a:xfrm>
                <a:off x="110880" y="1374480"/>
                <a:ext cx="2777040" cy="516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r">
                  <a:lnSpc>
                    <a:spcPct val="100000"/>
                  </a:lnSpc>
                </a:pPr>
                <a:r>
                  <a:rPr lang="pt-BR" sz="2800" b="1" strike="noStrike" spc="-1" dirty="0">
                    <a:solidFill>
                      <a:srgbClr val="FFFFFF"/>
                    </a:solidFill>
                    <a:latin typeface="Arial"/>
                    <a:ea typeface="DejaVu Sans"/>
                  </a:rPr>
                  <a:t>Visão Geral</a:t>
                </a:r>
                <a:endParaRPr lang="pt-BR" sz="2800" b="0" strike="noStrike" spc="-1" dirty="0">
                  <a:latin typeface="Arial"/>
                </a:endParaRPr>
              </a:p>
            </p:txBody>
          </p:sp>
          <p:sp>
            <p:nvSpPr>
              <p:cNvPr id="214" name="CustomShape 6"/>
              <p:cNvSpPr/>
              <p:nvPr/>
            </p:nvSpPr>
            <p:spPr>
              <a:xfrm>
                <a:off x="3018960" y="1343880"/>
                <a:ext cx="699120" cy="699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CustomShape 7"/>
              <p:cNvSpPr/>
              <p:nvPr/>
            </p:nvSpPr>
            <p:spPr>
              <a:xfrm rot="10800000">
                <a:off x="3000240" y="1334880"/>
                <a:ext cx="724680" cy="724680"/>
              </a:xfrm>
              <a:prstGeom prst="arc">
                <a:avLst>
                  <a:gd name="adj1" fmla="val 3033088"/>
                  <a:gd name="adj2" fmla="val 15880060"/>
                </a:avLst>
              </a:prstGeom>
              <a:noFill/>
              <a:ln w="3240">
                <a:solidFill>
                  <a:srgbClr val="E94E1B"/>
                </a:solidFill>
                <a:round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16" name="Gráfico 6"/>
            <p:cNvPicPr/>
            <p:nvPr/>
          </p:nvPicPr>
          <p:blipFill>
            <a:blip r:embed="rId3"/>
            <a:stretch/>
          </p:blipFill>
          <p:spPr>
            <a:xfrm>
              <a:off x="3111840" y="1423080"/>
              <a:ext cx="555480" cy="55548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627875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57760" y="488700"/>
            <a:ext cx="8523360" cy="62870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b="1" spc="-1" dirty="0">
                <a:solidFill>
                  <a:srgbClr val="000000"/>
                </a:solidFill>
              </a:rPr>
              <a:t>Portal do Uniforme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Em desenvolvimento</a:t>
            </a:r>
          </a:p>
          <a:p>
            <a:pPr marL="2286000" lvl="4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Sub Portal do Fornecedor</a:t>
            </a:r>
          </a:p>
          <a:p>
            <a:pPr marL="2286000" lvl="4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Sub Portal do Aluno / Responsável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b="1" spc="-1" dirty="0">
                <a:solidFill>
                  <a:srgbClr val="000000"/>
                </a:solidFill>
              </a:rPr>
              <a:t>Melhorias no sistema PRO ART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Em desenvolvimento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Adequação do sistema para o Edital 2020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b="1" spc="-1" dirty="0">
                <a:solidFill>
                  <a:srgbClr val="000000"/>
                </a:solidFill>
              </a:rPr>
              <a:t>Produto PTRF 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Realizado entendimento junto à equipe de design </a:t>
            </a:r>
            <a:r>
              <a:rPr lang="pt-BR" spc="-1" dirty="0" err="1">
                <a:solidFill>
                  <a:srgbClr val="000000"/>
                </a:solidFill>
              </a:rPr>
              <a:t>thinking</a:t>
            </a:r>
            <a:r>
              <a:rPr lang="pt-BR" spc="-1" dirty="0">
                <a:solidFill>
                  <a:srgbClr val="000000"/>
                </a:solidFill>
              </a:rPr>
              <a:t> 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Iniciando desenvolvimento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b="1" spc="-1" dirty="0">
                <a:solidFill>
                  <a:srgbClr val="000000"/>
                </a:solidFill>
              </a:rPr>
              <a:t>Demanda - Programação do CEU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Iniciado entendimento junto à equipe de design </a:t>
            </a:r>
            <a:r>
              <a:rPr lang="pt-BR" spc="-1" dirty="0" err="1">
                <a:solidFill>
                  <a:srgbClr val="000000"/>
                </a:solidFill>
              </a:rPr>
              <a:t>thinking</a:t>
            </a:r>
            <a:r>
              <a:rPr lang="pt-BR" spc="-1" dirty="0">
                <a:solidFill>
                  <a:srgbClr val="000000"/>
                </a:solidFill>
              </a:rPr>
              <a:t> </a:t>
            </a:r>
          </a:p>
          <a:p>
            <a:pPr marL="1371600" lvl="2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b="1" spc="-1" dirty="0">
                <a:solidFill>
                  <a:srgbClr val="000000"/>
                </a:solidFill>
              </a:rPr>
              <a:t>Sistema de Controle de Cargos da SME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Necessário entendimento do Access para construção de um nosso sistema.</a:t>
            </a:r>
          </a:p>
          <a:p>
            <a:pPr marL="1828800" lvl="3" indent="-456480">
              <a:spcBef>
                <a:spcPts val="8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pt-BR" spc="-1" dirty="0">
                <a:solidFill>
                  <a:srgbClr val="000000"/>
                </a:solidFill>
              </a:rPr>
              <a:t>Ainda não iniciado entendimento.</a:t>
            </a:r>
          </a:p>
        </p:txBody>
      </p:sp>
      <p:sp>
        <p:nvSpPr>
          <p:cNvPr id="210" name="CustomShape 2"/>
          <p:cNvSpPr/>
          <p:nvPr/>
        </p:nvSpPr>
        <p:spPr>
          <a:xfrm>
            <a:off x="0" y="0"/>
            <a:ext cx="3377880" cy="685728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1" name="Group 3"/>
          <p:cNvGrpSpPr/>
          <p:nvPr/>
        </p:nvGrpSpPr>
        <p:grpSpPr>
          <a:xfrm>
            <a:off x="110880" y="1334880"/>
            <a:ext cx="3614040" cy="724680"/>
            <a:chOff x="110880" y="1334880"/>
            <a:chExt cx="3614040" cy="724680"/>
          </a:xfrm>
        </p:grpSpPr>
        <p:grpSp>
          <p:nvGrpSpPr>
            <p:cNvPr id="212" name="Group 4"/>
            <p:cNvGrpSpPr/>
            <p:nvPr/>
          </p:nvGrpSpPr>
          <p:grpSpPr>
            <a:xfrm>
              <a:off x="110880" y="1334880"/>
              <a:ext cx="3614040" cy="724680"/>
              <a:chOff x="110880" y="1334880"/>
              <a:chExt cx="3614040" cy="724680"/>
            </a:xfrm>
          </p:grpSpPr>
          <p:sp>
            <p:nvSpPr>
              <p:cNvPr id="213" name="CustomShape 5"/>
              <p:cNvSpPr/>
              <p:nvPr/>
            </p:nvSpPr>
            <p:spPr>
              <a:xfrm>
                <a:off x="110880" y="1374480"/>
                <a:ext cx="2777040" cy="516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r">
                  <a:lnSpc>
                    <a:spcPct val="100000"/>
                  </a:lnSpc>
                </a:pPr>
                <a:r>
                  <a:rPr lang="pt-BR" sz="2800" b="1" strike="noStrike" spc="-1" dirty="0">
                    <a:solidFill>
                      <a:srgbClr val="FFFFFF"/>
                    </a:solidFill>
                    <a:latin typeface="Arial"/>
                    <a:ea typeface="DejaVu Sans"/>
                  </a:rPr>
                  <a:t>Novas Demandas e Solicitações</a:t>
                </a:r>
                <a:endParaRPr lang="pt-BR" sz="2800" b="0" strike="noStrike" spc="-1" dirty="0">
                  <a:latin typeface="Arial"/>
                </a:endParaRPr>
              </a:p>
            </p:txBody>
          </p:sp>
          <p:sp>
            <p:nvSpPr>
              <p:cNvPr id="214" name="CustomShape 6"/>
              <p:cNvSpPr/>
              <p:nvPr/>
            </p:nvSpPr>
            <p:spPr>
              <a:xfrm>
                <a:off x="3018960" y="1343880"/>
                <a:ext cx="699120" cy="6991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CustomShape 7"/>
              <p:cNvSpPr/>
              <p:nvPr/>
            </p:nvSpPr>
            <p:spPr>
              <a:xfrm rot="10800000">
                <a:off x="3000240" y="1334880"/>
                <a:ext cx="724680" cy="724680"/>
              </a:xfrm>
              <a:prstGeom prst="arc">
                <a:avLst>
                  <a:gd name="adj1" fmla="val 3033088"/>
                  <a:gd name="adj2" fmla="val 15880060"/>
                </a:avLst>
              </a:prstGeom>
              <a:noFill/>
              <a:ln w="3240">
                <a:solidFill>
                  <a:srgbClr val="E94E1B"/>
                </a:solidFill>
                <a:round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216" name="Gráfico 6"/>
            <p:cNvPicPr/>
            <p:nvPr/>
          </p:nvPicPr>
          <p:blipFill>
            <a:blip r:embed="rId3"/>
            <a:stretch/>
          </p:blipFill>
          <p:spPr>
            <a:xfrm>
              <a:off x="3111840" y="1423080"/>
              <a:ext cx="555480" cy="55548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09427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1"/>
          <p:cNvGrpSpPr/>
          <p:nvPr/>
        </p:nvGrpSpPr>
        <p:grpSpPr>
          <a:xfrm>
            <a:off x="-1837440" y="-47160"/>
            <a:ext cx="5304600" cy="927720"/>
            <a:chOff x="-1837440" y="-47160"/>
            <a:chExt cx="5304600" cy="927720"/>
          </a:xfrm>
        </p:grpSpPr>
        <p:sp>
          <p:nvSpPr>
            <p:cNvPr id="231" name="CustomShape 2"/>
            <p:cNvSpPr/>
            <p:nvPr/>
          </p:nvSpPr>
          <p:spPr>
            <a:xfrm>
              <a:off x="-1255320" y="161640"/>
              <a:ext cx="4722480" cy="635400"/>
            </a:xfrm>
            <a:prstGeom prst="roundRect">
              <a:avLst>
                <a:gd name="adj" fmla="val 32738"/>
              </a:avLst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32" name="CustomShape 3"/>
            <p:cNvSpPr/>
            <p:nvPr/>
          </p:nvSpPr>
          <p:spPr>
            <a:xfrm>
              <a:off x="-1837440" y="-47160"/>
              <a:ext cx="4722480" cy="92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ts val="6599"/>
                </a:lnSpc>
              </a:pPr>
              <a:r>
                <a:rPr lang="pt-BR" sz="3200" b="1" strike="noStrike" spc="-1">
                  <a:solidFill>
                    <a:srgbClr val="FFFFFF"/>
                  </a:solidFill>
                  <a:latin typeface="Circular Std Black"/>
                </a:rPr>
                <a:t>Equipe AMcom</a:t>
              </a:r>
              <a:endParaRPr lang="pt-BR" sz="3200" b="0" strike="noStrike" spc="-1">
                <a:latin typeface="Arial"/>
              </a:endParaRPr>
            </a:p>
          </p:txBody>
        </p:sp>
      </p:grpSp>
      <p:grpSp>
        <p:nvGrpSpPr>
          <p:cNvPr id="269" name="Group 40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CA3262E-84AE-4106-AC1E-4EA8CEBCA7CB}"/>
              </a:ext>
            </a:extLst>
          </p:cNvPr>
          <p:cNvGrpSpPr/>
          <p:nvPr/>
        </p:nvGrpSpPr>
        <p:grpSpPr>
          <a:xfrm>
            <a:off x="-1991657" y="-57426"/>
            <a:ext cx="5305022" cy="844527"/>
            <a:chOff x="-1928829" y="2828883"/>
            <a:chExt cx="9964578" cy="1669182"/>
          </a:xfrm>
          <a:solidFill>
            <a:srgbClr val="004899"/>
          </a:solidFill>
        </p:grpSpPr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7326224A-8210-45A8-8E2C-E2034B324571}"/>
                </a:ext>
              </a:extLst>
            </p:cNvPr>
            <p:cNvSpPr/>
            <p:nvPr/>
          </p:nvSpPr>
          <p:spPr>
            <a:xfrm>
              <a:off x="-835408" y="3241783"/>
              <a:ext cx="8871157" cy="1256282"/>
            </a:xfrm>
            <a:prstGeom prst="roundRect">
              <a:avLst>
                <a:gd name="adj" fmla="val 32738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99168592-8743-4EED-87A5-43C22D81F724}"/>
                </a:ext>
              </a:extLst>
            </p:cNvPr>
            <p:cNvSpPr txBox="1"/>
            <p:nvPr/>
          </p:nvSpPr>
          <p:spPr>
            <a:xfrm>
              <a:off x="-1928829" y="2828883"/>
              <a:ext cx="8871157" cy="16691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>
                <a:lnSpc>
                  <a:spcPts val="6600"/>
                </a:lnSpc>
              </a:pPr>
              <a:r>
                <a:rPr lang="pt-BR" sz="3200" b="1" dirty="0">
                  <a:solidFill>
                    <a:schemeClr val="bg1"/>
                  </a:solidFill>
                  <a:latin typeface="Circular Std Black" panose="020B0A04020101010102" pitchFamily="34" charset="0"/>
                  <a:cs typeface="Circular Std Black" panose="020B0A04020101010102" pitchFamily="34" charset="0"/>
                </a:rPr>
                <a:t>Equipe AMcom</a:t>
              </a:r>
              <a:endParaRPr lang="pt-BR" sz="3200" dirty="0">
                <a:solidFill>
                  <a:schemeClr val="bg1"/>
                </a:solidFill>
                <a:latin typeface="Circular Std Book" panose="020B0604020101020102" pitchFamily="34" charset="0"/>
                <a:cs typeface="Circular Std Book" panose="020B0604020101020102" pitchFamily="34" charset="0"/>
              </a:endParaRPr>
            </a:p>
          </p:txBody>
        </p:sp>
      </p:grpSp>
      <p:grpSp>
        <p:nvGrpSpPr>
          <p:cNvPr id="59" name="Group 4">
            <a:extLst>
              <a:ext uri="{FF2B5EF4-FFF2-40B4-BE49-F238E27FC236}">
                <a16:creationId xmlns:a16="http://schemas.microsoft.com/office/drawing/2014/main" id="{0A4E2F53-DC19-487E-BB10-0C3A1B6856F9}"/>
              </a:ext>
            </a:extLst>
          </p:cNvPr>
          <p:cNvGrpSpPr/>
          <p:nvPr/>
        </p:nvGrpSpPr>
        <p:grpSpPr>
          <a:xfrm>
            <a:off x="1706593" y="1465560"/>
            <a:ext cx="10404776" cy="4085640"/>
            <a:chOff x="699840" y="1465560"/>
            <a:chExt cx="10404776" cy="4085640"/>
          </a:xfrm>
        </p:grpSpPr>
        <p:sp>
          <p:nvSpPr>
            <p:cNvPr id="60" name="CustomShape 5">
              <a:extLst>
                <a:ext uri="{FF2B5EF4-FFF2-40B4-BE49-F238E27FC236}">
                  <a16:creationId xmlns:a16="http://schemas.microsoft.com/office/drawing/2014/main" id="{CBD19F4C-31FE-4C78-AD08-CB48214DBEE2}"/>
                </a:ext>
              </a:extLst>
            </p:cNvPr>
            <p:cNvSpPr/>
            <p:nvPr/>
          </p:nvSpPr>
          <p:spPr>
            <a:xfrm>
              <a:off x="6357240" y="2164680"/>
              <a:ext cx="230400" cy="753120"/>
            </a:xfrm>
            <a:custGeom>
              <a:avLst/>
              <a:gdLst/>
              <a:ahLst/>
              <a:cxnLst/>
              <a:rect l="l" t="t" r="r" b="b"/>
              <a:pathLst>
                <a:path w="230649" h="753519">
                  <a:moveTo>
                    <a:pt x="0" y="0"/>
                  </a:moveTo>
                  <a:lnTo>
                    <a:pt x="0" y="753519"/>
                  </a:lnTo>
                  <a:lnTo>
                    <a:pt x="230649" y="753519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CustomShape 6">
              <a:extLst>
                <a:ext uri="{FF2B5EF4-FFF2-40B4-BE49-F238E27FC236}">
                  <a16:creationId xmlns:a16="http://schemas.microsoft.com/office/drawing/2014/main" id="{EE3175C9-01DB-4A0B-AAC4-F9C41C3348B3}"/>
                </a:ext>
              </a:extLst>
            </p:cNvPr>
            <p:cNvSpPr/>
            <p:nvPr/>
          </p:nvSpPr>
          <p:spPr>
            <a:xfrm>
              <a:off x="6126480" y="2164680"/>
              <a:ext cx="230400" cy="753120"/>
            </a:xfrm>
            <a:custGeom>
              <a:avLst/>
              <a:gdLst/>
              <a:ahLst/>
              <a:cxnLst/>
              <a:rect l="l" t="t" r="r" b="b"/>
              <a:pathLst>
                <a:path w="230649" h="753519">
                  <a:moveTo>
                    <a:pt x="230649" y="0"/>
                  </a:moveTo>
                  <a:lnTo>
                    <a:pt x="230649" y="753519"/>
                  </a:lnTo>
                  <a:lnTo>
                    <a:pt x="0" y="753519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CustomShape 7">
              <a:extLst>
                <a:ext uri="{FF2B5EF4-FFF2-40B4-BE49-F238E27FC236}">
                  <a16:creationId xmlns:a16="http://schemas.microsoft.com/office/drawing/2014/main" id="{1AD8BE59-6FD1-4F00-B121-71BA1399F32A}"/>
                </a:ext>
              </a:extLst>
            </p:cNvPr>
            <p:cNvSpPr/>
            <p:nvPr/>
          </p:nvSpPr>
          <p:spPr>
            <a:xfrm>
              <a:off x="6357240" y="2164680"/>
              <a:ext cx="4075920" cy="1506600"/>
            </a:xfrm>
            <a:custGeom>
              <a:avLst/>
              <a:gdLst/>
              <a:ahLst/>
              <a:cxnLst/>
              <a:rect l="l" t="t" r="r" b="b"/>
              <a:pathLst>
                <a:path w="4076172" h="1507039">
                  <a:moveTo>
                    <a:pt x="0" y="0"/>
                  </a:moveTo>
                  <a:lnTo>
                    <a:pt x="0" y="1343906"/>
                  </a:lnTo>
                  <a:lnTo>
                    <a:pt x="4076172" y="1343906"/>
                  </a:lnTo>
                  <a:lnTo>
                    <a:pt x="4076172" y="1507039"/>
                  </a:ln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CustomShape 8">
              <a:extLst>
                <a:ext uri="{FF2B5EF4-FFF2-40B4-BE49-F238E27FC236}">
                  <a16:creationId xmlns:a16="http://schemas.microsoft.com/office/drawing/2014/main" id="{7435D6AA-3A7E-47DC-B3ED-4A3210791DAB}"/>
                </a:ext>
              </a:extLst>
            </p:cNvPr>
            <p:cNvSpPr/>
            <p:nvPr/>
          </p:nvSpPr>
          <p:spPr>
            <a:xfrm>
              <a:off x="6357240" y="2164680"/>
              <a:ext cx="2264040" cy="1506600"/>
            </a:xfrm>
            <a:custGeom>
              <a:avLst/>
              <a:gdLst/>
              <a:ahLst/>
              <a:cxnLst/>
              <a:rect l="l" t="t" r="r" b="b"/>
              <a:pathLst>
                <a:path w="2264540" h="1507039">
                  <a:moveTo>
                    <a:pt x="0" y="0"/>
                  </a:moveTo>
                  <a:lnTo>
                    <a:pt x="0" y="1343906"/>
                  </a:lnTo>
                  <a:lnTo>
                    <a:pt x="2264540" y="1343906"/>
                  </a:lnTo>
                  <a:lnTo>
                    <a:pt x="2264540" y="1507039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CustomShape 9">
              <a:extLst>
                <a:ext uri="{FF2B5EF4-FFF2-40B4-BE49-F238E27FC236}">
                  <a16:creationId xmlns:a16="http://schemas.microsoft.com/office/drawing/2014/main" id="{CDE22B67-0296-4700-9348-65EC9EDD556C}"/>
                </a:ext>
              </a:extLst>
            </p:cNvPr>
            <p:cNvSpPr/>
            <p:nvPr/>
          </p:nvSpPr>
          <p:spPr>
            <a:xfrm>
              <a:off x="5676120" y="4370760"/>
              <a:ext cx="2945160" cy="403560"/>
            </a:xfrm>
            <a:custGeom>
              <a:avLst/>
              <a:gdLst/>
              <a:ahLst/>
              <a:cxnLst/>
              <a:rect l="l" t="t" r="r" b="b"/>
              <a:pathLst>
                <a:path w="2945371" h="403948">
                  <a:moveTo>
                    <a:pt x="0" y="0"/>
                  </a:moveTo>
                  <a:lnTo>
                    <a:pt x="0" y="240815"/>
                  </a:lnTo>
                  <a:lnTo>
                    <a:pt x="2945371" y="240815"/>
                  </a:lnTo>
                  <a:lnTo>
                    <a:pt x="2945371" y="4039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CustomShape 10">
              <a:extLst>
                <a:ext uri="{FF2B5EF4-FFF2-40B4-BE49-F238E27FC236}">
                  <a16:creationId xmlns:a16="http://schemas.microsoft.com/office/drawing/2014/main" id="{99833D82-906D-44A8-B226-C875336DA182}"/>
                </a:ext>
              </a:extLst>
            </p:cNvPr>
            <p:cNvSpPr/>
            <p:nvPr/>
          </p:nvSpPr>
          <p:spPr>
            <a:xfrm>
              <a:off x="5676120" y="4370760"/>
              <a:ext cx="1133280" cy="403560"/>
            </a:xfrm>
            <a:custGeom>
              <a:avLst/>
              <a:gdLst/>
              <a:ahLst/>
              <a:cxnLst/>
              <a:rect l="l" t="t" r="r" b="b"/>
              <a:pathLst>
                <a:path w="1133739" h="403948">
                  <a:moveTo>
                    <a:pt x="0" y="0"/>
                  </a:moveTo>
                  <a:lnTo>
                    <a:pt x="0" y="240815"/>
                  </a:lnTo>
                  <a:lnTo>
                    <a:pt x="1133739" y="240815"/>
                  </a:lnTo>
                  <a:lnTo>
                    <a:pt x="1133739" y="4039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CustomShape 11">
              <a:extLst>
                <a:ext uri="{FF2B5EF4-FFF2-40B4-BE49-F238E27FC236}">
                  <a16:creationId xmlns:a16="http://schemas.microsoft.com/office/drawing/2014/main" id="{6D4A8640-D8C2-4586-B875-F8438C59F13E}"/>
                </a:ext>
              </a:extLst>
            </p:cNvPr>
            <p:cNvSpPr/>
            <p:nvPr/>
          </p:nvSpPr>
          <p:spPr>
            <a:xfrm>
              <a:off x="4998240" y="4370760"/>
              <a:ext cx="677520" cy="403560"/>
            </a:xfrm>
            <a:custGeom>
              <a:avLst/>
              <a:gdLst/>
              <a:ahLst/>
              <a:cxnLst/>
              <a:rect l="l" t="t" r="r" b="b"/>
              <a:pathLst>
                <a:path w="677892" h="403948">
                  <a:moveTo>
                    <a:pt x="677892" y="0"/>
                  </a:moveTo>
                  <a:lnTo>
                    <a:pt x="677892" y="240815"/>
                  </a:lnTo>
                  <a:lnTo>
                    <a:pt x="0" y="240815"/>
                  </a:lnTo>
                  <a:lnTo>
                    <a:pt x="0" y="4039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CustomShape 12">
              <a:extLst>
                <a:ext uri="{FF2B5EF4-FFF2-40B4-BE49-F238E27FC236}">
                  <a16:creationId xmlns:a16="http://schemas.microsoft.com/office/drawing/2014/main" id="{0EF85D5E-1380-4803-95A3-72D2C35F01C1}"/>
                </a:ext>
              </a:extLst>
            </p:cNvPr>
            <p:cNvSpPr/>
            <p:nvPr/>
          </p:nvSpPr>
          <p:spPr>
            <a:xfrm>
              <a:off x="5676120" y="2164680"/>
              <a:ext cx="680400" cy="1506600"/>
            </a:xfrm>
            <a:custGeom>
              <a:avLst/>
              <a:gdLst/>
              <a:ahLst/>
              <a:cxnLst/>
              <a:rect l="l" t="t" r="r" b="b"/>
              <a:pathLst>
                <a:path w="680831" h="1507039">
                  <a:moveTo>
                    <a:pt x="680831" y="0"/>
                  </a:moveTo>
                  <a:lnTo>
                    <a:pt x="680831" y="1343906"/>
                  </a:lnTo>
                  <a:lnTo>
                    <a:pt x="0" y="1343906"/>
                  </a:lnTo>
                  <a:lnTo>
                    <a:pt x="0" y="1507039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CustomShape 13">
              <a:extLst>
                <a:ext uri="{FF2B5EF4-FFF2-40B4-BE49-F238E27FC236}">
                  <a16:creationId xmlns:a16="http://schemas.microsoft.com/office/drawing/2014/main" id="{ED960139-05F3-4D62-83BE-497CE1EC1AA0}"/>
                </a:ext>
              </a:extLst>
            </p:cNvPr>
            <p:cNvSpPr/>
            <p:nvPr/>
          </p:nvSpPr>
          <p:spPr>
            <a:xfrm>
              <a:off x="2280960" y="4370760"/>
              <a:ext cx="905400" cy="403560"/>
            </a:xfrm>
            <a:custGeom>
              <a:avLst/>
              <a:gdLst/>
              <a:ahLst/>
              <a:cxnLst/>
              <a:rect l="l" t="t" r="r" b="b"/>
              <a:pathLst>
                <a:path w="905816" h="403948">
                  <a:moveTo>
                    <a:pt x="0" y="0"/>
                  </a:moveTo>
                  <a:lnTo>
                    <a:pt x="0" y="240815"/>
                  </a:lnTo>
                  <a:lnTo>
                    <a:pt x="905816" y="240815"/>
                  </a:lnTo>
                  <a:lnTo>
                    <a:pt x="905816" y="4039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CustomShape 14">
              <a:extLst>
                <a:ext uri="{FF2B5EF4-FFF2-40B4-BE49-F238E27FC236}">
                  <a16:creationId xmlns:a16="http://schemas.microsoft.com/office/drawing/2014/main" id="{AE8D68FF-E8E7-4D89-B321-1960B0169A56}"/>
                </a:ext>
              </a:extLst>
            </p:cNvPr>
            <p:cNvSpPr/>
            <p:nvPr/>
          </p:nvSpPr>
          <p:spPr>
            <a:xfrm>
              <a:off x="1375200" y="4370760"/>
              <a:ext cx="905400" cy="403560"/>
            </a:xfrm>
            <a:custGeom>
              <a:avLst/>
              <a:gdLst/>
              <a:ahLst/>
              <a:cxnLst/>
              <a:rect l="l" t="t" r="r" b="b"/>
              <a:pathLst>
                <a:path w="905816" h="403948">
                  <a:moveTo>
                    <a:pt x="905816" y="0"/>
                  </a:moveTo>
                  <a:lnTo>
                    <a:pt x="905816" y="240815"/>
                  </a:lnTo>
                  <a:lnTo>
                    <a:pt x="0" y="240815"/>
                  </a:lnTo>
                  <a:lnTo>
                    <a:pt x="0" y="4039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CustomShape 15">
              <a:extLst>
                <a:ext uri="{FF2B5EF4-FFF2-40B4-BE49-F238E27FC236}">
                  <a16:creationId xmlns:a16="http://schemas.microsoft.com/office/drawing/2014/main" id="{AB503CA0-37FB-4CA6-9BEF-2CCB9A39B3BA}"/>
                </a:ext>
              </a:extLst>
            </p:cNvPr>
            <p:cNvSpPr/>
            <p:nvPr/>
          </p:nvSpPr>
          <p:spPr>
            <a:xfrm>
              <a:off x="2280960" y="2164680"/>
              <a:ext cx="4075920" cy="1506600"/>
            </a:xfrm>
            <a:custGeom>
              <a:avLst/>
              <a:gdLst/>
              <a:ahLst/>
              <a:cxnLst/>
              <a:rect l="l" t="t" r="r" b="b"/>
              <a:pathLst>
                <a:path w="4076172" h="1507039">
                  <a:moveTo>
                    <a:pt x="4076172" y="0"/>
                  </a:moveTo>
                  <a:lnTo>
                    <a:pt x="4076172" y="1343906"/>
                  </a:lnTo>
                  <a:lnTo>
                    <a:pt x="0" y="1343906"/>
                  </a:lnTo>
                  <a:lnTo>
                    <a:pt x="0" y="1507039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CustomShape 16">
              <a:extLst>
                <a:ext uri="{FF2B5EF4-FFF2-40B4-BE49-F238E27FC236}">
                  <a16:creationId xmlns:a16="http://schemas.microsoft.com/office/drawing/2014/main" id="{4D8F1960-E92F-4DB3-9929-5FFDFA895541}"/>
                </a:ext>
              </a:extLst>
            </p:cNvPr>
            <p:cNvSpPr/>
            <p:nvPr/>
          </p:nvSpPr>
          <p:spPr>
            <a:xfrm>
              <a:off x="5681880" y="1465560"/>
              <a:ext cx="1350000" cy="698760"/>
            </a:xfrm>
            <a:prstGeom prst="rect">
              <a:avLst/>
            </a:prstGeom>
            <a:solidFill>
              <a:srgbClr val="FBA317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Aline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72" name="CustomShape 17">
              <a:extLst>
                <a:ext uri="{FF2B5EF4-FFF2-40B4-BE49-F238E27FC236}">
                  <a16:creationId xmlns:a16="http://schemas.microsoft.com/office/drawing/2014/main" id="{B64B4A86-26A7-43B0-85FC-D68BD36696EF}"/>
                </a:ext>
              </a:extLst>
            </p:cNvPr>
            <p:cNvSpPr/>
            <p:nvPr/>
          </p:nvSpPr>
          <p:spPr>
            <a:xfrm>
              <a:off x="5951880" y="200952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0160" tIns="5040" rIns="20160" bIns="5040" anchor="ctr"/>
            <a:lstStyle/>
            <a:p>
              <a:pPr algn="ctr">
                <a:lnSpc>
                  <a:spcPct val="90000"/>
                </a:lnSpc>
                <a:spcAft>
                  <a:spcPts val="281"/>
                </a:spcAft>
              </a:pPr>
              <a:r>
                <a:rPr lang="pt-BR" sz="800" b="1" strike="noStrike" spc="-1">
                  <a:solidFill>
                    <a:srgbClr val="000000"/>
                  </a:solidFill>
                  <a:latin typeface="Arial"/>
                </a:rPr>
                <a:t>Gerente de Negócio</a:t>
              </a:r>
              <a:endParaRPr lang="pt-BR" sz="800" b="0" strike="noStrike" spc="-1">
                <a:latin typeface="Arial"/>
              </a:endParaRPr>
            </a:p>
          </p:txBody>
        </p:sp>
        <p:sp>
          <p:nvSpPr>
            <p:cNvPr id="73" name="CustomShape 18">
              <a:extLst>
                <a:ext uri="{FF2B5EF4-FFF2-40B4-BE49-F238E27FC236}">
                  <a16:creationId xmlns:a16="http://schemas.microsoft.com/office/drawing/2014/main" id="{790CB0F4-00E1-4493-9591-F159809F6E73}"/>
                </a:ext>
              </a:extLst>
            </p:cNvPr>
            <p:cNvSpPr/>
            <p:nvPr/>
          </p:nvSpPr>
          <p:spPr>
            <a:xfrm>
              <a:off x="1605600" y="3671640"/>
              <a:ext cx="1350000" cy="69876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Danieli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74" name="CustomShape 19">
              <a:extLst>
                <a:ext uri="{FF2B5EF4-FFF2-40B4-BE49-F238E27FC236}">
                  <a16:creationId xmlns:a16="http://schemas.microsoft.com/office/drawing/2014/main" id="{E4C8758B-3B29-4CE1-9741-0C843697C5AA}"/>
                </a:ext>
              </a:extLst>
            </p:cNvPr>
            <p:cNvSpPr/>
            <p:nvPr/>
          </p:nvSpPr>
          <p:spPr>
            <a:xfrm>
              <a:off x="1875960" y="421560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5560" tIns="6480" rIns="25560" bIns="6480" anchor="ctr"/>
            <a:lstStyle/>
            <a:p>
              <a:pPr algn="ctr">
                <a:lnSpc>
                  <a:spcPct val="90000"/>
                </a:lnSpc>
                <a:spcAft>
                  <a:spcPts val="349"/>
                </a:spcAft>
              </a:pPr>
              <a:r>
                <a:rPr lang="pt-BR" sz="1000" b="1" strike="noStrike" spc="-1">
                  <a:solidFill>
                    <a:srgbClr val="000000"/>
                  </a:solidFill>
                  <a:latin typeface="Arial"/>
                </a:rPr>
                <a:t>Scrum Master</a:t>
              </a:r>
              <a:endParaRPr lang="pt-BR" sz="1000" b="0" strike="noStrike" spc="-1">
                <a:latin typeface="Arial"/>
              </a:endParaRPr>
            </a:p>
          </p:txBody>
        </p:sp>
        <p:sp>
          <p:nvSpPr>
            <p:cNvPr id="75" name="CustomShape 20">
              <a:extLst>
                <a:ext uri="{FF2B5EF4-FFF2-40B4-BE49-F238E27FC236}">
                  <a16:creationId xmlns:a16="http://schemas.microsoft.com/office/drawing/2014/main" id="{8E2E1D2E-8F6D-4446-9B78-011C5A4F3081}"/>
                </a:ext>
              </a:extLst>
            </p:cNvPr>
            <p:cNvSpPr/>
            <p:nvPr/>
          </p:nvSpPr>
          <p:spPr>
            <a:xfrm>
              <a:off x="699840" y="4775040"/>
              <a:ext cx="1350000" cy="69876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 dirty="0">
                  <a:solidFill>
                    <a:srgbClr val="FFFFFF"/>
                  </a:solidFill>
                  <a:latin typeface="Arial"/>
                </a:rPr>
                <a:t>Pedagógico</a:t>
              </a:r>
              <a:endParaRPr lang="pt-BR" sz="1700" b="0" strike="noStrike" spc="-1" dirty="0">
                <a:latin typeface="Arial"/>
              </a:endParaRPr>
            </a:p>
          </p:txBody>
        </p:sp>
        <p:sp>
          <p:nvSpPr>
            <p:cNvPr id="76" name="CustomShape 21">
              <a:extLst>
                <a:ext uri="{FF2B5EF4-FFF2-40B4-BE49-F238E27FC236}">
                  <a16:creationId xmlns:a16="http://schemas.microsoft.com/office/drawing/2014/main" id="{93B3C209-FAA4-42EB-97F5-008B1E669A0F}"/>
                </a:ext>
              </a:extLst>
            </p:cNvPr>
            <p:cNvSpPr/>
            <p:nvPr/>
          </p:nvSpPr>
          <p:spPr>
            <a:xfrm>
              <a:off x="969840" y="531864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0" strike="noStrike" spc="-1" dirty="0">
                  <a:solidFill>
                    <a:srgbClr val="000000"/>
                  </a:solidFill>
                  <a:latin typeface="Arial"/>
                </a:rPr>
                <a:t>UX / Analistas / Devs</a:t>
              </a:r>
              <a:endParaRPr lang="pt-BR" sz="900" b="0" strike="noStrike" spc="-1" dirty="0">
                <a:latin typeface="Arial"/>
              </a:endParaRPr>
            </a:p>
          </p:txBody>
        </p:sp>
        <p:sp>
          <p:nvSpPr>
            <p:cNvPr id="77" name="CustomShape 22">
              <a:extLst>
                <a:ext uri="{FF2B5EF4-FFF2-40B4-BE49-F238E27FC236}">
                  <a16:creationId xmlns:a16="http://schemas.microsoft.com/office/drawing/2014/main" id="{CF1F8C40-3FD0-4AAF-8514-57EEE4F7275A}"/>
                </a:ext>
              </a:extLst>
            </p:cNvPr>
            <p:cNvSpPr/>
            <p:nvPr/>
          </p:nvSpPr>
          <p:spPr>
            <a:xfrm>
              <a:off x="2511720" y="4775040"/>
              <a:ext cx="1350000" cy="69876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Dados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78" name="CustomShape 23">
              <a:extLst>
                <a:ext uri="{FF2B5EF4-FFF2-40B4-BE49-F238E27FC236}">
                  <a16:creationId xmlns:a16="http://schemas.microsoft.com/office/drawing/2014/main" id="{4955D909-01B7-4E8F-A4DD-A0C83F86F25E}"/>
                </a:ext>
              </a:extLst>
            </p:cNvPr>
            <p:cNvSpPr/>
            <p:nvPr/>
          </p:nvSpPr>
          <p:spPr>
            <a:xfrm>
              <a:off x="2781720" y="531864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0" strike="noStrike" spc="-1" dirty="0">
                  <a:solidFill>
                    <a:srgbClr val="000000"/>
                  </a:solidFill>
                  <a:latin typeface="Arial"/>
                </a:rPr>
                <a:t>UX / Analistas / Devs</a:t>
              </a:r>
              <a:endParaRPr lang="pt-BR" sz="900" b="0" strike="noStrike" spc="-1" dirty="0">
                <a:latin typeface="Arial"/>
              </a:endParaRPr>
            </a:p>
          </p:txBody>
        </p:sp>
        <p:sp>
          <p:nvSpPr>
            <p:cNvPr id="79" name="CustomShape 24">
              <a:extLst>
                <a:ext uri="{FF2B5EF4-FFF2-40B4-BE49-F238E27FC236}">
                  <a16:creationId xmlns:a16="http://schemas.microsoft.com/office/drawing/2014/main" id="{B2CE90D2-3D9D-4708-BDA9-6237FE4A2261}"/>
                </a:ext>
              </a:extLst>
            </p:cNvPr>
            <p:cNvSpPr/>
            <p:nvPr/>
          </p:nvSpPr>
          <p:spPr>
            <a:xfrm>
              <a:off x="5001120" y="3671640"/>
              <a:ext cx="1350000" cy="6987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Marcos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80" name="CustomShape 25">
              <a:extLst>
                <a:ext uri="{FF2B5EF4-FFF2-40B4-BE49-F238E27FC236}">
                  <a16:creationId xmlns:a16="http://schemas.microsoft.com/office/drawing/2014/main" id="{8BFA14F9-756C-4BFA-BD65-AEBEDAD0E0F0}"/>
                </a:ext>
              </a:extLst>
            </p:cNvPr>
            <p:cNvSpPr/>
            <p:nvPr/>
          </p:nvSpPr>
          <p:spPr>
            <a:xfrm>
              <a:off x="5263920" y="421560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5560" tIns="6480" rIns="25560" bIns="6480" anchor="ctr"/>
            <a:lstStyle/>
            <a:p>
              <a:pPr algn="ctr">
                <a:lnSpc>
                  <a:spcPct val="90000"/>
                </a:lnSpc>
                <a:spcAft>
                  <a:spcPts val="349"/>
                </a:spcAft>
              </a:pPr>
              <a:r>
                <a:rPr lang="pt-BR" sz="1000" b="1" strike="noStrike" spc="-1">
                  <a:solidFill>
                    <a:srgbClr val="000000"/>
                  </a:solidFill>
                  <a:latin typeface="Arial"/>
                </a:rPr>
                <a:t>Scrum Master</a:t>
              </a:r>
              <a:endParaRPr lang="pt-BR" sz="1000" b="0" strike="noStrike" spc="-1">
                <a:latin typeface="Arial"/>
              </a:endParaRPr>
            </a:p>
          </p:txBody>
        </p:sp>
        <p:sp>
          <p:nvSpPr>
            <p:cNvPr id="81" name="CustomShape 26">
              <a:extLst>
                <a:ext uri="{FF2B5EF4-FFF2-40B4-BE49-F238E27FC236}">
                  <a16:creationId xmlns:a16="http://schemas.microsoft.com/office/drawing/2014/main" id="{55089163-C27C-41E8-87B8-70007A264D9A}"/>
                </a:ext>
              </a:extLst>
            </p:cNvPr>
            <p:cNvSpPr/>
            <p:nvPr/>
          </p:nvSpPr>
          <p:spPr>
            <a:xfrm>
              <a:off x="4323240" y="4775040"/>
              <a:ext cx="1350000" cy="6987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 dirty="0">
                  <a:solidFill>
                    <a:srgbClr val="FFFFFF"/>
                  </a:solidFill>
                  <a:latin typeface="Arial"/>
                </a:rPr>
                <a:t>Alimentação</a:t>
              </a:r>
              <a:endParaRPr lang="pt-BR" sz="1700" b="0" strike="noStrike" spc="-1" dirty="0">
                <a:latin typeface="Arial"/>
              </a:endParaRPr>
            </a:p>
          </p:txBody>
        </p:sp>
        <p:sp>
          <p:nvSpPr>
            <p:cNvPr id="82" name="CustomShape 27">
              <a:extLst>
                <a:ext uri="{FF2B5EF4-FFF2-40B4-BE49-F238E27FC236}">
                  <a16:creationId xmlns:a16="http://schemas.microsoft.com/office/drawing/2014/main" id="{C973DBD4-593D-43B4-8AE0-123BBDF8BE69}"/>
                </a:ext>
              </a:extLst>
            </p:cNvPr>
            <p:cNvSpPr/>
            <p:nvPr/>
          </p:nvSpPr>
          <p:spPr>
            <a:xfrm>
              <a:off x="4593240" y="531864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0" strike="noStrike" spc="-1" dirty="0">
                  <a:solidFill>
                    <a:srgbClr val="000000"/>
                  </a:solidFill>
                  <a:latin typeface="Arial"/>
                </a:rPr>
                <a:t>UX / Analistas / Devs</a:t>
              </a:r>
              <a:endParaRPr lang="pt-BR" sz="900" b="0" strike="noStrike" spc="-1" dirty="0">
                <a:latin typeface="Arial"/>
              </a:endParaRPr>
            </a:p>
          </p:txBody>
        </p:sp>
        <p:sp>
          <p:nvSpPr>
            <p:cNvPr id="83" name="CustomShape 28">
              <a:extLst>
                <a:ext uri="{FF2B5EF4-FFF2-40B4-BE49-F238E27FC236}">
                  <a16:creationId xmlns:a16="http://schemas.microsoft.com/office/drawing/2014/main" id="{0EEDDAA6-1346-4064-BBA9-092C475DE944}"/>
                </a:ext>
              </a:extLst>
            </p:cNvPr>
            <p:cNvSpPr/>
            <p:nvPr/>
          </p:nvSpPr>
          <p:spPr>
            <a:xfrm>
              <a:off x="6134760" y="4775040"/>
              <a:ext cx="1350000" cy="6987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Comunicação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84" name="CustomShape 29">
              <a:extLst>
                <a:ext uri="{FF2B5EF4-FFF2-40B4-BE49-F238E27FC236}">
                  <a16:creationId xmlns:a16="http://schemas.microsoft.com/office/drawing/2014/main" id="{DF4095D8-B1B7-40D4-8B89-E058E32429BD}"/>
                </a:ext>
              </a:extLst>
            </p:cNvPr>
            <p:cNvSpPr/>
            <p:nvPr/>
          </p:nvSpPr>
          <p:spPr>
            <a:xfrm>
              <a:off x="6404760" y="531864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0" strike="noStrike" spc="-1" dirty="0">
                  <a:solidFill>
                    <a:srgbClr val="000000"/>
                  </a:solidFill>
                  <a:latin typeface="Arial"/>
                </a:rPr>
                <a:t>UX / Analistas / Devs</a:t>
              </a:r>
              <a:endParaRPr lang="pt-BR" sz="900" b="0" strike="noStrike" spc="-1" dirty="0">
                <a:latin typeface="Arial"/>
              </a:endParaRPr>
            </a:p>
          </p:txBody>
        </p:sp>
        <p:sp>
          <p:nvSpPr>
            <p:cNvPr id="85" name="CustomShape 30">
              <a:extLst>
                <a:ext uri="{FF2B5EF4-FFF2-40B4-BE49-F238E27FC236}">
                  <a16:creationId xmlns:a16="http://schemas.microsoft.com/office/drawing/2014/main" id="{4D11C00A-E427-4CC8-91F9-EDFFC9D6FEA9}"/>
                </a:ext>
              </a:extLst>
            </p:cNvPr>
            <p:cNvSpPr/>
            <p:nvPr/>
          </p:nvSpPr>
          <p:spPr>
            <a:xfrm>
              <a:off x="7946640" y="4775040"/>
              <a:ext cx="1350000" cy="69876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Contratos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86" name="CustomShape 31">
              <a:extLst>
                <a:ext uri="{FF2B5EF4-FFF2-40B4-BE49-F238E27FC236}">
                  <a16:creationId xmlns:a16="http://schemas.microsoft.com/office/drawing/2014/main" id="{D3D44A6D-EC8C-43A4-9F5D-A1DE39A6480B}"/>
                </a:ext>
              </a:extLst>
            </p:cNvPr>
            <p:cNvSpPr/>
            <p:nvPr/>
          </p:nvSpPr>
          <p:spPr>
            <a:xfrm>
              <a:off x="8216640" y="531864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0" strike="noStrike" spc="-1" dirty="0">
                  <a:solidFill>
                    <a:srgbClr val="000000"/>
                  </a:solidFill>
                  <a:latin typeface="Arial"/>
                </a:rPr>
                <a:t>UX / Analistas / Devs</a:t>
              </a:r>
              <a:endParaRPr lang="pt-BR" sz="900" b="0" strike="noStrike" spc="-1" dirty="0">
                <a:latin typeface="Arial"/>
              </a:endParaRPr>
            </a:p>
          </p:txBody>
        </p:sp>
        <p:sp>
          <p:nvSpPr>
            <p:cNvPr id="87" name="CustomShape 32">
              <a:extLst>
                <a:ext uri="{FF2B5EF4-FFF2-40B4-BE49-F238E27FC236}">
                  <a16:creationId xmlns:a16="http://schemas.microsoft.com/office/drawing/2014/main" id="{8C8A4F92-477B-46E6-B9A8-1E6B7A5CDD09}"/>
                </a:ext>
              </a:extLst>
            </p:cNvPr>
            <p:cNvSpPr/>
            <p:nvPr/>
          </p:nvSpPr>
          <p:spPr>
            <a:xfrm>
              <a:off x="7946640" y="3671640"/>
              <a:ext cx="1350000" cy="69876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 dirty="0">
                  <a:solidFill>
                    <a:srgbClr val="FFFFFF"/>
                  </a:solidFill>
                  <a:latin typeface="Arial"/>
                </a:rPr>
                <a:t>Fagner e Cintia</a:t>
              </a:r>
              <a:endParaRPr lang="pt-BR" sz="1700" b="0" strike="noStrike" spc="-1" dirty="0">
                <a:latin typeface="Arial"/>
              </a:endParaRPr>
            </a:p>
          </p:txBody>
        </p:sp>
        <p:sp>
          <p:nvSpPr>
            <p:cNvPr id="88" name="CustomShape 33">
              <a:extLst>
                <a:ext uri="{FF2B5EF4-FFF2-40B4-BE49-F238E27FC236}">
                  <a16:creationId xmlns:a16="http://schemas.microsoft.com/office/drawing/2014/main" id="{99EBDAF4-C1FC-49F4-B9A1-D8BF6767EE15}"/>
                </a:ext>
              </a:extLst>
            </p:cNvPr>
            <p:cNvSpPr/>
            <p:nvPr/>
          </p:nvSpPr>
          <p:spPr>
            <a:xfrm>
              <a:off x="8216640" y="421560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1" strike="noStrike" spc="-1">
                  <a:solidFill>
                    <a:srgbClr val="000000"/>
                  </a:solidFill>
                  <a:latin typeface="Arial"/>
                </a:rPr>
                <a:t>Analista de Serviços</a:t>
              </a:r>
              <a:endParaRPr lang="pt-BR" sz="900" b="0" strike="noStrike" spc="-1">
                <a:latin typeface="Arial"/>
              </a:endParaRPr>
            </a:p>
          </p:txBody>
        </p:sp>
        <p:sp>
          <p:nvSpPr>
            <p:cNvPr id="89" name="CustomShape 34">
              <a:extLst>
                <a:ext uri="{FF2B5EF4-FFF2-40B4-BE49-F238E27FC236}">
                  <a16:creationId xmlns:a16="http://schemas.microsoft.com/office/drawing/2014/main" id="{D457FF4E-3038-4DB3-B395-7D4B4CF65E7A}"/>
                </a:ext>
              </a:extLst>
            </p:cNvPr>
            <p:cNvSpPr/>
            <p:nvPr/>
          </p:nvSpPr>
          <p:spPr>
            <a:xfrm>
              <a:off x="9665797" y="3671640"/>
              <a:ext cx="1350000" cy="698760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Eduardo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90" name="CustomShape 35">
              <a:extLst>
                <a:ext uri="{FF2B5EF4-FFF2-40B4-BE49-F238E27FC236}">
                  <a16:creationId xmlns:a16="http://schemas.microsoft.com/office/drawing/2014/main" id="{41328A7D-015A-406D-8D5C-E7A2C9B47763}"/>
                </a:ext>
              </a:extLst>
            </p:cNvPr>
            <p:cNvSpPr/>
            <p:nvPr/>
          </p:nvSpPr>
          <p:spPr>
            <a:xfrm>
              <a:off x="9889616" y="421560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3040" tIns="5760" rIns="23040" bIns="5760" anchor="ctr"/>
            <a:lstStyle/>
            <a:p>
              <a:pPr algn="ctr">
                <a:lnSpc>
                  <a:spcPct val="90000"/>
                </a:lnSpc>
                <a:spcAft>
                  <a:spcPts val="315"/>
                </a:spcAft>
              </a:pPr>
              <a:r>
                <a:rPr lang="pt-BR" sz="900" b="1" strike="noStrike" spc="-1">
                  <a:solidFill>
                    <a:srgbClr val="000000"/>
                  </a:solidFill>
                  <a:latin typeface="Arial"/>
                </a:rPr>
                <a:t>Analista de Infra Ágil</a:t>
              </a:r>
              <a:endParaRPr lang="pt-BR" sz="900" b="0" strike="noStrike" spc="-1">
                <a:latin typeface="Arial"/>
              </a:endParaRPr>
            </a:p>
          </p:txBody>
        </p:sp>
        <p:sp>
          <p:nvSpPr>
            <p:cNvPr id="91" name="CustomShape 36">
              <a:extLst>
                <a:ext uri="{FF2B5EF4-FFF2-40B4-BE49-F238E27FC236}">
                  <a16:creationId xmlns:a16="http://schemas.microsoft.com/office/drawing/2014/main" id="{C7C19A07-2C58-481A-8AB0-4252F4D043FD}"/>
                </a:ext>
              </a:extLst>
            </p:cNvPr>
            <p:cNvSpPr/>
            <p:nvPr/>
          </p:nvSpPr>
          <p:spPr>
            <a:xfrm>
              <a:off x="4776120" y="2568600"/>
              <a:ext cx="1350000" cy="698760"/>
            </a:xfrm>
            <a:prstGeom prst="rect">
              <a:avLst/>
            </a:prstGeom>
            <a:solidFill>
              <a:srgbClr val="E45B24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>
                  <a:solidFill>
                    <a:srgbClr val="FFFFFF"/>
                  </a:solidFill>
                  <a:latin typeface="Arial"/>
                </a:rPr>
                <a:t>Fernanda</a:t>
              </a:r>
              <a:endParaRPr lang="pt-BR" sz="1700" b="0" strike="noStrike" spc="-1">
                <a:latin typeface="Arial"/>
              </a:endParaRPr>
            </a:p>
          </p:txBody>
        </p:sp>
        <p:sp>
          <p:nvSpPr>
            <p:cNvPr id="92" name="CustomShape 37">
              <a:extLst>
                <a:ext uri="{FF2B5EF4-FFF2-40B4-BE49-F238E27FC236}">
                  <a16:creationId xmlns:a16="http://schemas.microsoft.com/office/drawing/2014/main" id="{474CDB79-9E9A-48AF-8B02-EC2EE503B889}"/>
                </a:ext>
              </a:extLst>
            </p:cNvPr>
            <p:cNvSpPr/>
            <p:nvPr/>
          </p:nvSpPr>
          <p:spPr>
            <a:xfrm>
              <a:off x="5046120" y="311256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0160" tIns="5040" rIns="20160" bIns="5040" anchor="ctr"/>
            <a:lstStyle/>
            <a:p>
              <a:pPr algn="ctr">
                <a:lnSpc>
                  <a:spcPct val="90000"/>
                </a:lnSpc>
                <a:spcAft>
                  <a:spcPts val="281"/>
                </a:spcAft>
              </a:pPr>
              <a:r>
                <a:rPr lang="pt-BR" sz="800" b="1" strike="noStrike" spc="-1">
                  <a:solidFill>
                    <a:srgbClr val="000000"/>
                  </a:solidFill>
                  <a:latin typeface="Arial"/>
                </a:rPr>
                <a:t>Administrativo e Financeiro</a:t>
              </a:r>
              <a:endParaRPr lang="pt-BR" sz="800" b="0" strike="noStrike" spc="-1">
                <a:latin typeface="Arial"/>
              </a:endParaRPr>
            </a:p>
          </p:txBody>
        </p:sp>
        <p:sp>
          <p:nvSpPr>
            <p:cNvPr id="93" name="CustomShape 38">
              <a:extLst>
                <a:ext uri="{FF2B5EF4-FFF2-40B4-BE49-F238E27FC236}">
                  <a16:creationId xmlns:a16="http://schemas.microsoft.com/office/drawing/2014/main" id="{0AAF9AC7-333E-4361-B7CA-E7DD8FF6F80E}"/>
                </a:ext>
              </a:extLst>
            </p:cNvPr>
            <p:cNvSpPr/>
            <p:nvPr/>
          </p:nvSpPr>
          <p:spPr>
            <a:xfrm>
              <a:off x="6587640" y="2568600"/>
              <a:ext cx="1350000" cy="69876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800" tIns="10800" rIns="10800" bIns="98640" anchor="ctr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pt-BR" sz="1700" b="0" strike="noStrike" spc="-1" dirty="0">
                  <a:solidFill>
                    <a:srgbClr val="FFFFFF"/>
                  </a:solidFill>
                  <a:latin typeface="Arial"/>
                </a:rPr>
                <a:t>Bruno </a:t>
              </a:r>
              <a:r>
                <a:rPr lang="pt-BR" sz="1200" b="0" strike="noStrike" spc="-1" dirty="0">
                  <a:solidFill>
                    <a:srgbClr val="FFFFFF"/>
                  </a:solidFill>
                  <a:latin typeface="Arial"/>
                </a:rPr>
                <a:t>(16/03)</a:t>
              </a:r>
              <a:endParaRPr lang="pt-BR" sz="1200" b="0" strike="noStrike" spc="-1" dirty="0">
                <a:latin typeface="Arial"/>
              </a:endParaRPr>
            </a:p>
          </p:txBody>
        </p:sp>
        <p:sp>
          <p:nvSpPr>
            <p:cNvPr id="94" name="CustomShape 39">
              <a:extLst>
                <a:ext uri="{FF2B5EF4-FFF2-40B4-BE49-F238E27FC236}">
                  <a16:creationId xmlns:a16="http://schemas.microsoft.com/office/drawing/2014/main" id="{CCA09D81-2DD1-4551-B31F-59040FD0E763}"/>
                </a:ext>
              </a:extLst>
            </p:cNvPr>
            <p:cNvSpPr/>
            <p:nvPr/>
          </p:nvSpPr>
          <p:spPr>
            <a:xfrm>
              <a:off x="6857640" y="3112560"/>
              <a:ext cx="1215000" cy="23256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20160" tIns="5040" rIns="20160" bIns="5040" anchor="ctr"/>
            <a:lstStyle/>
            <a:p>
              <a:pPr algn="ctr">
                <a:lnSpc>
                  <a:spcPct val="90000"/>
                </a:lnSpc>
                <a:spcAft>
                  <a:spcPts val="281"/>
                </a:spcAft>
              </a:pPr>
              <a:r>
                <a:rPr lang="pt-BR" sz="800" b="1" strike="noStrike" spc="-1">
                  <a:solidFill>
                    <a:srgbClr val="000000"/>
                  </a:solidFill>
                  <a:latin typeface="Arial"/>
                </a:rPr>
                <a:t>Arquiteto / Líder Técnico</a:t>
              </a:r>
              <a:endParaRPr lang="pt-BR" sz="800" b="0" strike="noStrike" spc="-1">
                <a:latin typeface="Arial"/>
              </a:endParaRPr>
            </a:p>
          </p:txBody>
        </p:sp>
      </p:grpSp>
      <p:sp>
        <p:nvSpPr>
          <p:cNvPr id="96" name="CustomShape 42">
            <a:extLst>
              <a:ext uri="{FF2B5EF4-FFF2-40B4-BE49-F238E27FC236}">
                <a16:creationId xmlns:a16="http://schemas.microsoft.com/office/drawing/2014/main" id="{8F78A391-5E7C-4D9B-967C-9FEF6F85D97C}"/>
              </a:ext>
            </a:extLst>
          </p:cNvPr>
          <p:cNvSpPr/>
          <p:nvPr/>
        </p:nvSpPr>
        <p:spPr>
          <a:xfrm rot="16200000">
            <a:off x="5137450" y="1395754"/>
            <a:ext cx="301320" cy="10428440"/>
          </a:xfrm>
          <a:prstGeom prst="leftBrace">
            <a:avLst>
              <a:gd name="adj1" fmla="val 8333"/>
              <a:gd name="adj2" fmla="val 97644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3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43">
            <a:extLst>
              <a:ext uri="{FF2B5EF4-FFF2-40B4-BE49-F238E27FC236}">
                <a16:creationId xmlns:a16="http://schemas.microsoft.com/office/drawing/2014/main" id="{60F9F7DB-FEAC-4684-A112-BA6F9B280B39}"/>
              </a:ext>
            </a:extLst>
          </p:cNvPr>
          <p:cNvSpPr/>
          <p:nvPr/>
        </p:nvSpPr>
        <p:spPr>
          <a:xfrm rot="5400000">
            <a:off x="9928462" y="5158251"/>
            <a:ext cx="2048036" cy="644414"/>
          </a:xfrm>
          <a:prstGeom prst="curvedConnector3">
            <a:avLst>
              <a:gd name="adj1" fmla="val 100299"/>
            </a:avLst>
          </a:prstGeom>
          <a:noFill/>
          <a:ln w="19080">
            <a:solidFill>
              <a:schemeClr val="accent1">
                <a:lumMod val="60000"/>
                <a:lumOff val="40000"/>
              </a:schemeClr>
            </a:solidFill>
            <a:custDash>
              <a:ds d="300000" sp="100000"/>
            </a:custDash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0">
            <a:extLst>
              <a:ext uri="{FF2B5EF4-FFF2-40B4-BE49-F238E27FC236}">
                <a16:creationId xmlns:a16="http://schemas.microsoft.com/office/drawing/2014/main" id="{3D04A5B2-68A0-48BF-A11A-57407464930C}"/>
              </a:ext>
            </a:extLst>
          </p:cNvPr>
          <p:cNvSpPr/>
          <p:nvPr/>
        </p:nvSpPr>
        <p:spPr>
          <a:xfrm>
            <a:off x="92363" y="4774320"/>
            <a:ext cx="1350000" cy="698760"/>
          </a:xfrm>
          <a:prstGeom prst="rect">
            <a:avLst/>
          </a:prstGeom>
          <a:solidFill>
            <a:srgbClr val="FBA317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" tIns="10800" rIns="10800" bIns="98640" anchor="ctr"/>
          <a:lstStyle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lang="pt-BR" sz="1700" b="0" strike="noStrike" spc="-1" dirty="0">
                <a:solidFill>
                  <a:srgbClr val="FFFFFF"/>
                </a:solidFill>
                <a:latin typeface="Arial"/>
              </a:rPr>
              <a:t>Sustentação</a:t>
            </a:r>
          </a:p>
        </p:txBody>
      </p:sp>
      <p:sp>
        <p:nvSpPr>
          <p:cNvPr id="99" name="CustomShape 21">
            <a:extLst>
              <a:ext uri="{FF2B5EF4-FFF2-40B4-BE49-F238E27FC236}">
                <a16:creationId xmlns:a16="http://schemas.microsoft.com/office/drawing/2014/main" id="{74ADC3E9-C70B-4CAF-8E71-B7195881F842}"/>
              </a:ext>
            </a:extLst>
          </p:cNvPr>
          <p:cNvSpPr/>
          <p:nvPr/>
        </p:nvSpPr>
        <p:spPr>
          <a:xfrm>
            <a:off x="235938" y="5317920"/>
            <a:ext cx="1215000" cy="23256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3040" tIns="5760" rIns="23040" bIns="5760" anchor="ctr"/>
          <a:lstStyle/>
          <a:p>
            <a:pPr algn="ctr">
              <a:lnSpc>
                <a:spcPct val="90000"/>
              </a:lnSpc>
              <a:spcAft>
                <a:spcPts val="315"/>
              </a:spcAft>
            </a:pPr>
            <a:r>
              <a:rPr lang="pt-BR" sz="800" b="0" strike="noStrike" spc="-1" dirty="0">
                <a:solidFill>
                  <a:srgbClr val="000000"/>
                </a:solidFill>
                <a:latin typeface="Arial"/>
              </a:rPr>
              <a:t>Devs SERAP, Escolhas, Pro Art</a:t>
            </a:r>
            <a:endParaRPr lang="pt-BR" sz="800" b="0" strike="noStrike" spc="-1" dirty="0">
              <a:latin typeface="Arial"/>
            </a:endParaRPr>
          </a:p>
        </p:txBody>
      </p:sp>
      <p:cxnSp>
        <p:nvCxnSpPr>
          <p:cNvPr id="100" name="Conector: Angulado 99">
            <a:extLst>
              <a:ext uri="{FF2B5EF4-FFF2-40B4-BE49-F238E27FC236}">
                <a16:creationId xmlns:a16="http://schemas.microsoft.com/office/drawing/2014/main" id="{11EC12C9-605F-48B9-94BA-E95333033BA8}"/>
              </a:ext>
            </a:extLst>
          </p:cNvPr>
          <p:cNvCxnSpPr>
            <a:stCxn id="71" idx="1"/>
            <a:endCxn id="98" idx="0"/>
          </p:cNvCxnSpPr>
          <p:nvPr/>
        </p:nvCxnSpPr>
        <p:spPr>
          <a:xfrm rot="10800000" flipV="1">
            <a:off x="767363" y="1814940"/>
            <a:ext cx="5921270" cy="2959380"/>
          </a:xfrm>
          <a:prstGeom prst="bentConnector2">
            <a:avLst/>
          </a:prstGeom>
          <a:ln w="28575">
            <a:solidFill>
              <a:schemeClr val="accent5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ustomShape 26">
            <a:extLst>
              <a:ext uri="{FF2B5EF4-FFF2-40B4-BE49-F238E27FC236}">
                <a16:creationId xmlns:a16="http://schemas.microsoft.com/office/drawing/2014/main" id="{A620E3EB-CE15-4BD1-AB0F-AC9F3138E447}"/>
              </a:ext>
            </a:extLst>
          </p:cNvPr>
          <p:cNvSpPr/>
          <p:nvPr/>
        </p:nvSpPr>
        <p:spPr>
          <a:xfrm>
            <a:off x="6244393" y="5668199"/>
            <a:ext cx="1350000" cy="698760"/>
          </a:xfrm>
          <a:prstGeom prst="rect">
            <a:avLst/>
          </a:prstGeom>
          <a:solidFill>
            <a:srgbClr val="00B050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" tIns="10800" rIns="10800" bIns="98640" anchor="ctr"/>
          <a:lstStyle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lang="pt-BR" sz="1700" b="0" strike="noStrike" spc="-1" dirty="0">
                <a:solidFill>
                  <a:srgbClr val="FFFFFF"/>
                </a:solidFill>
                <a:latin typeface="Arial"/>
              </a:rPr>
              <a:t>Vaga na Creche</a:t>
            </a:r>
            <a:endParaRPr lang="pt-BR" sz="1700" b="0" strike="noStrike" spc="-1" dirty="0">
              <a:latin typeface="Arial"/>
            </a:endParaRPr>
          </a:p>
        </p:txBody>
      </p:sp>
      <p:sp>
        <p:nvSpPr>
          <p:cNvPr id="102" name="CustomShape 27">
            <a:extLst>
              <a:ext uri="{FF2B5EF4-FFF2-40B4-BE49-F238E27FC236}">
                <a16:creationId xmlns:a16="http://schemas.microsoft.com/office/drawing/2014/main" id="{487C911E-3BAC-48C4-A9E2-227084A6E0C1}"/>
              </a:ext>
            </a:extLst>
          </p:cNvPr>
          <p:cNvSpPr/>
          <p:nvPr/>
        </p:nvSpPr>
        <p:spPr>
          <a:xfrm>
            <a:off x="6514393" y="6211799"/>
            <a:ext cx="1215000" cy="23256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3040" tIns="5760" rIns="23040" bIns="5760" anchor="ctr"/>
          <a:lstStyle/>
          <a:p>
            <a:pPr algn="ctr">
              <a:lnSpc>
                <a:spcPct val="90000"/>
              </a:lnSpc>
              <a:spcAft>
                <a:spcPts val="315"/>
              </a:spcAft>
            </a:pPr>
            <a:r>
              <a:rPr lang="pt-BR" sz="900" b="0" strike="noStrike" spc="-1" dirty="0">
                <a:solidFill>
                  <a:srgbClr val="000000"/>
                </a:solidFill>
                <a:latin typeface="Arial"/>
              </a:rPr>
              <a:t>UX / Devs</a:t>
            </a:r>
            <a:endParaRPr lang="pt-BR" sz="900" b="0" strike="noStrike" spc="-1" dirty="0">
              <a:latin typeface="Arial"/>
            </a:endParaRPr>
          </a:p>
        </p:txBody>
      </p:sp>
      <p:sp>
        <p:nvSpPr>
          <p:cNvPr id="103" name="CustomShape 26">
            <a:extLst>
              <a:ext uri="{FF2B5EF4-FFF2-40B4-BE49-F238E27FC236}">
                <a16:creationId xmlns:a16="http://schemas.microsoft.com/office/drawing/2014/main" id="{1C5BE31D-2A2E-43F8-BD49-62F301683D6B}"/>
              </a:ext>
            </a:extLst>
          </p:cNvPr>
          <p:cNvSpPr/>
          <p:nvPr/>
        </p:nvSpPr>
        <p:spPr>
          <a:xfrm>
            <a:off x="8173633" y="5691372"/>
            <a:ext cx="1350000" cy="698760"/>
          </a:xfrm>
          <a:prstGeom prst="rect">
            <a:avLst/>
          </a:prstGeom>
          <a:solidFill>
            <a:srgbClr val="00B050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" tIns="10800" rIns="10800" bIns="98640" anchor="ctr"/>
          <a:lstStyle/>
          <a:p>
            <a:pPr algn="ctr">
              <a:lnSpc>
                <a:spcPct val="90000"/>
              </a:lnSpc>
              <a:spcAft>
                <a:spcPts val="595"/>
              </a:spcAft>
            </a:pPr>
            <a:r>
              <a:rPr lang="pt-BR" sz="1700" b="0" strike="noStrike" spc="-1" dirty="0">
                <a:solidFill>
                  <a:srgbClr val="FFFFFF"/>
                </a:solidFill>
                <a:latin typeface="Arial"/>
              </a:rPr>
              <a:t>Uniforme</a:t>
            </a:r>
            <a:endParaRPr lang="pt-BR" sz="1700" b="0" strike="noStrike" spc="-1" dirty="0">
              <a:latin typeface="Arial"/>
            </a:endParaRPr>
          </a:p>
        </p:txBody>
      </p:sp>
      <p:sp>
        <p:nvSpPr>
          <p:cNvPr id="104" name="CustomShape 27">
            <a:extLst>
              <a:ext uri="{FF2B5EF4-FFF2-40B4-BE49-F238E27FC236}">
                <a16:creationId xmlns:a16="http://schemas.microsoft.com/office/drawing/2014/main" id="{3624FC61-3FF3-4E3E-BE61-8C7412FFF8AD}"/>
              </a:ext>
            </a:extLst>
          </p:cNvPr>
          <p:cNvSpPr/>
          <p:nvPr/>
        </p:nvSpPr>
        <p:spPr>
          <a:xfrm>
            <a:off x="8443633" y="6234972"/>
            <a:ext cx="1215000" cy="23256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3040" tIns="5760" rIns="23040" bIns="5760" anchor="ctr"/>
          <a:lstStyle/>
          <a:p>
            <a:pPr algn="ctr">
              <a:lnSpc>
                <a:spcPct val="90000"/>
              </a:lnSpc>
              <a:spcAft>
                <a:spcPts val="315"/>
              </a:spcAft>
            </a:pPr>
            <a:r>
              <a:rPr lang="pt-BR" sz="900" b="0" strike="noStrike" spc="-1" dirty="0">
                <a:solidFill>
                  <a:srgbClr val="000000"/>
                </a:solidFill>
                <a:latin typeface="Arial"/>
              </a:rPr>
              <a:t>UX / Devs</a:t>
            </a:r>
            <a:endParaRPr lang="pt-BR" sz="900" b="0" strike="noStrike" spc="-1" dirty="0">
              <a:latin typeface="Arial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9EC7E00-1D00-4DB7-89F0-168ED798DE35}"/>
              </a:ext>
            </a:extLst>
          </p:cNvPr>
          <p:cNvCxnSpPr>
            <a:cxnSpLocks/>
          </p:cNvCxnSpPr>
          <p:nvPr/>
        </p:nvCxnSpPr>
        <p:spPr>
          <a:xfrm>
            <a:off x="6958633" y="4618182"/>
            <a:ext cx="0" cy="108696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F64CAD61-3127-4453-8267-BB672742329C}"/>
              </a:ext>
            </a:extLst>
          </p:cNvPr>
          <p:cNvCxnSpPr>
            <a:cxnSpLocks/>
          </p:cNvCxnSpPr>
          <p:nvPr/>
        </p:nvCxnSpPr>
        <p:spPr>
          <a:xfrm>
            <a:off x="8819761" y="4618182"/>
            <a:ext cx="0" cy="1086961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75" y="1572138"/>
            <a:ext cx="3114813" cy="30996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924646" y="48181"/>
            <a:ext cx="9534524" cy="6966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 Thinking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60D86D-341E-4E11-844E-9477E0F30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1" y="144556"/>
            <a:ext cx="1251204" cy="4663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2B83B4-A7B5-4BB9-B992-7F723F81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402" y="294714"/>
            <a:ext cx="1687306" cy="422444"/>
          </a:xfrm>
          <a:prstGeom prst="rect">
            <a:avLst/>
          </a:prstGeom>
        </p:spPr>
      </p:pic>
      <p:sp>
        <p:nvSpPr>
          <p:cNvPr id="24" name="Arco 23">
            <a:extLst>
              <a:ext uri="{FF2B5EF4-FFF2-40B4-BE49-F238E27FC236}">
                <a16:creationId xmlns:a16="http://schemas.microsoft.com/office/drawing/2014/main" id="{393CE3E0-8978-4728-AD8B-B018E185309B}"/>
              </a:ext>
            </a:extLst>
          </p:cNvPr>
          <p:cNvSpPr/>
          <p:nvPr/>
        </p:nvSpPr>
        <p:spPr>
          <a:xfrm rot="15598213">
            <a:off x="9951179" y="-45987"/>
            <a:ext cx="1432059" cy="1555219"/>
          </a:xfrm>
          <a:prstGeom prst="arc">
            <a:avLst>
              <a:gd name="adj1" fmla="val 16845428"/>
              <a:gd name="adj2" fmla="val 20493888"/>
            </a:avLst>
          </a:prstGeom>
          <a:noFill/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94E1B"/>
                </a:solidFill>
              </a:ln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223583B-700C-4AD6-B28A-8F94F645F2A6}"/>
              </a:ext>
            </a:extLst>
          </p:cNvPr>
          <p:cNvCxnSpPr/>
          <p:nvPr/>
        </p:nvCxnSpPr>
        <p:spPr>
          <a:xfrm flipH="1">
            <a:off x="100986" y="712330"/>
            <a:ext cx="9802057" cy="11331"/>
          </a:xfrm>
          <a:prstGeom prst="line">
            <a:avLst/>
          </a:prstGeom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B41E888F-F751-4143-890F-BC307E2D74F9}"/>
              </a:ext>
            </a:extLst>
          </p:cNvPr>
          <p:cNvSpPr/>
          <p:nvPr/>
        </p:nvSpPr>
        <p:spPr>
          <a:xfrm>
            <a:off x="10291061" y="80290"/>
            <a:ext cx="43200" cy="43200"/>
          </a:xfrm>
          <a:prstGeom prst="ellipse">
            <a:avLst/>
          </a:prstGeom>
          <a:solidFill>
            <a:srgbClr val="E94E1B"/>
          </a:solidFill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E94E1B"/>
                </a:solidFill>
              </a:ln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64DE09E-8788-4974-8C40-9DC7379311B0}"/>
              </a:ext>
            </a:extLst>
          </p:cNvPr>
          <p:cNvSpPr/>
          <p:nvPr/>
        </p:nvSpPr>
        <p:spPr>
          <a:xfrm>
            <a:off x="79386" y="702061"/>
            <a:ext cx="43200" cy="43200"/>
          </a:xfrm>
          <a:prstGeom prst="ellipse">
            <a:avLst/>
          </a:prstGeom>
          <a:solidFill>
            <a:srgbClr val="E94E1B"/>
          </a:solidFill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94E1B"/>
                </a:solidFill>
              </a:ln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E014B0-4B49-4ED9-B27A-6CB8854E14B2}"/>
              </a:ext>
            </a:extLst>
          </p:cNvPr>
          <p:cNvSpPr txBox="1"/>
          <p:nvPr/>
        </p:nvSpPr>
        <p:spPr>
          <a:xfrm>
            <a:off x="320854" y="994364"/>
            <a:ext cx="89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aconteceu em Janeiro: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E014B0-4B49-4ED9-B27A-6CB8854E14B2}"/>
              </a:ext>
            </a:extLst>
          </p:cNvPr>
          <p:cNvSpPr txBox="1"/>
          <p:nvPr/>
        </p:nvSpPr>
        <p:spPr>
          <a:xfrm>
            <a:off x="320854" y="1363695"/>
            <a:ext cx="4499502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E94E1B"/>
                </a:solidFill>
              </a:rPr>
              <a:t>Acompanhamento</a:t>
            </a:r>
            <a:r>
              <a:rPr lang="en-US" b="1" dirty="0">
                <a:solidFill>
                  <a:srgbClr val="E94E1B"/>
                </a:solidFill>
              </a:rPr>
              <a:t> de </a:t>
            </a:r>
            <a:r>
              <a:rPr lang="en-US" b="1" dirty="0" err="1">
                <a:solidFill>
                  <a:srgbClr val="E94E1B"/>
                </a:solidFill>
              </a:rPr>
              <a:t>Novas</a:t>
            </a:r>
            <a:r>
              <a:rPr lang="en-US" b="1" dirty="0">
                <a:solidFill>
                  <a:srgbClr val="E94E1B"/>
                </a:solidFill>
              </a:rPr>
              <a:t> </a:t>
            </a:r>
            <a:r>
              <a:rPr lang="en-US" b="1" dirty="0" err="1">
                <a:solidFill>
                  <a:srgbClr val="E94E1B"/>
                </a:solidFill>
              </a:rPr>
              <a:t>Demandas</a:t>
            </a:r>
            <a:endParaRPr lang="pt-BR" b="1" dirty="0">
              <a:solidFill>
                <a:srgbClr val="E94E1B"/>
              </a:solidFill>
            </a:endParaRPr>
          </a:p>
          <a:p>
            <a:r>
              <a:rPr lang="pt-BR" sz="1400" b="1" dirty="0"/>
              <a:t>• Programa de Transferência de Recursos</a:t>
            </a:r>
            <a:br>
              <a:rPr lang="pt-BR" sz="1400" b="1" dirty="0"/>
            </a:br>
            <a:r>
              <a:rPr lang="pt-BR" sz="1400" dirty="0"/>
              <a:t>Apoio no desenho do produto para atender o novo processo do Programa. Foram realizadas reuniões de entendimento e desenho de </a:t>
            </a:r>
            <a:r>
              <a:rPr lang="pt-BR" sz="1400" dirty="0" err="1"/>
              <a:t>wireframes</a:t>
            </a:r>
            <a:r>
              <a:rPr lang="pt-BR" sz="1400" dirty="0"/>
              <a:t>.</a:t>
            </a:r>
          </a:p>
          <a:p>
            <a:r>
              <a:rPr lang="pt-BR" sz="1400" dirty="0"/>
              <a:t>Realizado um teste com usuários do programa (diretores de escola / presidente APM).</a:t>
            </a:r>
            <a:br>
              <a:rPr lang="pt-BR" sz="1400" dirty="0"/>
            </a:br>
            <a:endParaRPr lang="pt-BR" sz="1400" dirty="0"/>
          </a:p>
          <a:p>
            <a:r>
              <a:rPr lang="pt-BR" sz="1400" b="1" dirty="0"/>
              <a:t>• Atribuição Periódica </a:t>
            </a:r>
            <a:br>
              <a:rPr lang="pt-BR" sz="1400" b="1" dirty="0"/>
            </a:br>
            <a:r>
              <a:rPr lang="pt-BR" sz="1400" dirty="0"/>
              <a:t>Por sugestão de COTIC, oficina com </a:t>
            </a:r>
            <a:r>
              <a:rPr lang="pt-BR" sz="1400" dirty="0" err="1"/>
              <a:t>DREs</a:t>
            </a:r>
            <a:r>
              <a:rPr lang="pt-BR" sz="1400" dirty="0"/>
              <a:t> está prevista para acontecer entre a segunda e terceira semana de fevereiro.</a:t>
            </a:r>
          </a:p>
          <a:p>
            <a:endParaRPr lang="pt-BR" sz="1400" dirty="0"/>
          </a:p>
          <a:p>
            <a:r>
              <a:rPr lang="pt-BR" sz="1400" b="1" dirty="0"/>
              <a:t>• Programação dos CEUS</a:t>
            </a:r>
            <a:br>
              <a:rPr lang="pt-BR" sz="1400" b="1" dirty="0"/>
            </a:br>
            <a:r>
              <a:rPr lang="pt-BR" sz="1400" dirty="0"/>
              <a:t>Demanda iniciada. Plano de trabalho construído com equipe de COCEU e uma oficina de entendimento realizada.</a:t>
            </a:r>
          </a:p>
          <a:p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464" y="2944118"/>
            <a:ext cx="3076174" cy="30996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815926" y="5850725"/>
            <a:ext cx="7469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7030A0"/>
                </a:solidFill>
              </a:rPr>
              <a:t>PTRF </a:t>
            </a:r>
            <a:r>
              <a:rPr lang="pt-BR" sz="1400" b="1" dirty="0" err="1">
                <a:solidFill>
                  <a:srgbClr val="7030A0"/>
                </a:solidFill>
              </a:rPr>
              <a:t>Figma</a:t>
            </a:r>
            <a:r>
              <a:rPr lang="pt-BR" sz="1400" b="1" dirty="0">
                <a:solidFill>
                  <a:srgbClr val="7030A0"/>
                </a:solidFill>
              </a:rPr>
              <a:t>: </a:t>
            </a:r>
          </a:p>
          <a:p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www.figma.com</a:t>
            </a:r>
            <a:r>
              <a:rPr lang="pt-BR" sz="1400" dirty="0"/>
              <a:t>/</a:t>
            </a:r>
            <a:r>
              <a:rPr lang="pt-BR" sz="1400" dirty="0" err="1"/>
              <a:t>proto</a:t>
            </a:r>
            <a:r>
              <a:rPr lang="pt-BR" sz="1400" dirty="0"/>
              <a:t>/hrxN1dXLCHIMAlPXBceSF9/</a:t>
            </a:r>
            <a:r>
              <a:rPr lang="pt-BR" sz="1400" dirty="0" err="1"/>
              <a:t>PTRF?node-id</a:t>
            </a:r>
            <a:r>
              <a:rPr lang="pt-BR" sz="1400" dirty="0"/>
              <a:t>=205%3A1&amp;viewport=4957%2C210%2C0.5&amp;scaling=min-zoom</a:t>
            </a:r>
          </a:p>
        </p:txBody>
      </p:sp>
    </p:spTree>
    <p:extLst>
      <p:ext uri="{BB962C8B-B14F-4D97-AF65-F5344CB8AC3E}">
        <p14:creationId xmlns:p14="http://schemas.microsoft.com/office/powerpoint/2010/main" val="212798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>
          <a:xfrm>
            <a:off x="924646" y="48181"/>
            <a:ext cx="9534524" cy="69661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Design Thinking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60D86D-341E-4E11-844E-9477E0F30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81" y="144556"/>
            <a:ext cx="1251204" cy="4663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2B83B4-A7B5-4BB9-B992-7F723F81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402" y="294714"/>
            <a:ext cx="1687306" cy="422444"/>
          </a:xfrm>
          <a:prstGeom prst="rect">
            <a:avLst/>
          </a:prstGeom>
        </p:spPr>
      </p:pic>
      <p:sp>
        <p:nvSpPr>
          <p:cNvPr id="24" name="Arco 23">
            <a:extLst>
              <a:ext uri="{FF2B5EF4-FFF2-40B4-BE49-F238E27FC236}">
                <a16:creationId xmlns:a16="http://schemas.microsoft.com/office/drawing/2014/main" id="{393CE3E0-8978-4728-AD8B-B018E185309B}"/>
              </a:ext>
            </a:extLst>
          </p:cNvPr>
          <p:cNvSpPr/>
          <p:nvPr/>
        </p:nvSpPr>
        <p:spPr>
          <a:xfrm rot="15598213">
            <a:off x="9951179" y="-45987"/>
            <a:ext cx="1432059" cy="1555219"/>
          </a:xfrm>
          <a:prstGeom prst="arc">
            <a:avLst>
              <a:gd name="adj1" fmla="val 16845428"/>
              <a:gd name="adj2" fmla="val 20493888"/>
            </a:avLst>
          </a:prstGeom>
          <a:noFill/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94E1B"/>
                </a:solidFill>
              </a:ln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223583B-700C-4AD6-B28A-8F94F645F2A6}"/>
              </a:ext>
            </a:extLst>
          </p:cNvPr>
          <p:cNvCxnSpPr/>
          <p:nvPr/>
        </p:nvCxnSpPr>
        <p:spPr>
          <a:xfrm flipH="1">
            <a:off x="100986" y="712330"/>
            <a:ext cx="9802057" cy="11331"/>
          </a:xfrm>
          <a:prstGeom prst="line">
            <a:avLst/>
          </a:prstGeom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B41E888F-F751-4143-890F-BC307E2D74F9}"/>
              </a:ext>
            </a:extLst>
          </p:cNvPr>
          <p:cNvSpPr/>
          <p:nvPr/>
        </p:nvSpPr>
        <p:spPr>
          <a:xfrm>
            <a:off x="10291061" y="80290"/>
            <a:ext cx="43200" cy="43200"/>
          </a:xfrm>
          <a:prstGeom prst="ellipse">
            <a:avLst/>
          </a:prstGeom>
          <a:solidFill>
            <a:srgbClr val="E94E1B"/>
          </a:solidFill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E94E1B"/>
                </a:solidFill>
              </a:ln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64DE09E-8788-4974-8C40-9DC7379311B0}"/>
              </a:ext>
            </a:extLst>
          </p:cNvPr>
          <p:cNvSpPr/>
          <p:nvPr/>
        </p:nvSpPr>
        <p:spPr>
          <a:xfrm>
            <a:off x="79386" y="702061"/>
            <a:ext cx="43200" cy="43200"/>
          </a:xfrm>
          <a:prstGeom prst="ellipse">
            <a:avLst/>
          </a:prstGeom>
          <a:solidFill>
            <a:srgbClr val="E94E1B"/>
          </a:solidFill>
          <a:ln w="28575">
            <a:solidFill>
              <a:srgbClr val="E94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94E1B"/>
                </a:solidFill>
              </a:ln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6E014B0-4B49-4ED9-B27A-6CB8854E14B2}"/>
              </a:ext>
            </a:extLst>
          </p:cNvPr>
          <p:cNvSpPr txBox="1"/>
          <p:nvPr/>
        </p:nvSpPr>
        <p:spPr>
          <a:xfrm>
            <a:off x="320854" y="994364"/>
            <a:ext cx="89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que aconteceu em Janeiro: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E014B0-4B49-4ED9-B27A-6CB8854E14B2}"/>
              </a:ext>
            </a:extLst>
          </p:cNvPr>
          <p:cNvSpPr txBox="1"/>
          <p:nvPr/>
        </p:nvSpPr>
        <p:spPr>
          <a:xfrm>
            <a:off x="320854" y="1363696"/>
            <a:ext cx="4059235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E94E1B"/>
                </a:solidFill>
              </a:rPr>
              <a:t>Apoio</a:t>
            </a:r>
            <a:r>
              <a:rPr lang="en-US" b="1" dirty="0">
                <a:solidFill>
                  <a:srgbClr val="E94E1B"/>
                </a:solidFill>
              </a:rPr>
              <a:t> as </a:t>
            </a:r>
            <a:r>
              <a:rPr lang="en-US" b="1" dirty="0" err="1">
                <a:solidFill>
                  <a:srgbClr val="E94E1B"/>
                </a:solidFill>
              </a:rPr>
              <a:t>Células</a:t>
            </a:r>
            <a:endParaRPr lang="pt-BR" b="1" dirty="0">
              <a:solidFill>
                <a:srgbClr val="E94E1B"/>
              </a:solidFill>
            </a:endParaRPr>
          </a:p>
          <a:p>
            <a:r>
              <a:rPr lang="pt-BR" sz="1400" b="1" dirty="0"/>
              <a:t>Comunicação: 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Entrevistas com pontos focais das Coordenadorias e Conselhos para sistematização das Oficinas que serão realizadas em 11 e 12/02.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Visita na DRE Butantã para conhecimento de boas práticas e entendimento de necessidades para o repositório de documentos.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Benchmarking e </a:t>
            </a:r>
            <a:r>
              <a:rPr lang="pt-BR" sz="1400" dirty="0" err="1"/>
              <a:t>moodboard</a:t>
            </a:r>
            <a:r>
              <a:rPr lang="pt-BR" sz="1400" dirty="0"/>
              <a:t> de repositórios de documentos.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Oficina sobre o Repositório de documentos com </a:t>
            </a:r>
            <a:r>
              <a:rPr lang="pt-BR" sz="1400" dirty="0" err="1"/>
              <a:t>DREs</a:t>
            </a:r>
            <a:r>
              <a:rPr lang="pt-BR" sz="1400" dirty="0"/>
              <a:t>, coordenadorias e conselhos com foco na arquitetura da solução.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/>
              <a:t>Discovery sobre Homologação de Produtos para CODAE  com UX , P&amp;D e Dieta Especial.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  <p:pic>
        <p:nvPicPr>
          <p:cNvPr id="26" name="Imagem 25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5AD7183-FE33-4D94-8570-0A3DBE41B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9" y="1223163"/>
            <a:ext cx="3445564" cy="1552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m 29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E403554-A288-49CA-BF5E-5690E050C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411" y="3186357"/>
            <a:ext cx="2786848" cy="2082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m 3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A159283-E2A5-44D0-9D74-5B567175A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52" y="3186357"/>
            <a:ext cx="2467216" cy="3142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99"/>
      </a:dk2>
      <a:lt2>
        <a:srgbClr val="FFFFFF"/>
      </a:lt2>
      <a:accent1>
        <a:srgbClr val="004899"/>
      </a:accent1>
      <a:accent2>
        <a:srgbClr val="6085C3"/>
      </a:accent2>
      <a:accent3>
        <a:srgbClr val="03326C"/>
      </a:accent3>
      <a:accent4>
        <a:srgbClr val="E94E1B"/>
      </a:accent4>
      <a:accent5>
        <a:srgbClr val="B2B2B2"/>
      </a:accent5>
      <a:accent6>
        <a:srgbClr val="E7E6E6"/>
      </a:accent6>
      <a:hlink>
        <a:srgbClr val="EAEFF9"/>
      </a:hlink>
      <a:folHlink>
        <a:srgbClr val="FEEC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99"/>
      </a:dk2>
      <a:lt2>
        <a:srgbClr val="FFFFFF"/>
      </a:lt2>
      <a:accent1>
        <a:srgbClr val="004899"/>
      </a:accent1>
      <a:accent2>
        <a:srgbClr val="6085C3"/>
      </a:accent2>
      <a:accent3>
        <a:srgbClr val="03326C"/>
      </a:accent3>
      <a:accent4>
        <a:srgbClr val="E94E1B"/>
      </a:accent4>
      <a:accent5>
        <a:srgbClr val="B2B2B2"/>
      </a:accent5>
      <a:accent6>
        <a:srgbClr val="E7E6E6"/>
      </a:accent6>
      <a:hlink>
        <a:srgbClr val="EAEFF9"/>
      </a:hlink>
      <a:folHlink>
        <a:srgbClr val="FEEC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99"/>
      </a:dk2>
      <a:lt2>
        <a:srgbClr val="FFFFFF"/>
      </a:lt2>
      <a:accent1>
        <a:srgbClr val="004899"/>
      </a:accent1>
      <a:accent2>
        <a:srgbClr val="6085C3"/>
      </a:accent2>
      <a:accent3>
        <a:srgbClr val="03326C"/>
      </a:accent3>
      <a:accent4>
        <a:srgbClr val="E94E1B"/>
      </a:accent4>
      <a:accent5>
        <a:srgbClr val="B2B2B2"/>
      </a:accent5>
      <a:accent6>
        <a:srgbClr val="E7E6E6"/>
      </a:accent6>
      <a:hlink>
        <a:srgbClr val="EAEFF9"/>
      </a:hlink>
      <a:folHlink>
        <a:srgbClr val="FEEC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99"/>
      </a:dk2>
      <a:lt2>
        <a:srgbClr val="FFFFFF"/>
      </a:lt2>
      <a:accent1>
        <a:srgbClr val="004899"/>
      </a:accent1>
      <a:accent2>
        <a:srgbClr val="6085C3"/>
      </a:accent2>
      <a:accent3>
        <a:srgbClr val="03326C"/>
      </a:accent3>
      <a:accent4>
        <a:srgbClr val="E94E1B"/>
      </a:accent4>
      <a:accent5>
        <a:srgbClr val="B2B2B2"/>
      </a:accent5>
      <a:accent6>
        <a:srgbClr val="E7E6E6"/>
      </a:accent6>
      <a:hlink>
        <a:srgbClr val="EAEFF9"/>
      </a:hlink>
      <a:folHlink>
        <a:srgbClr val="FEEC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899"/>
      </a:dk2>
      <a:lt2>
        <a:srgbClr val="FFFFFF"/>
      </a:lt2>
      <a:accent1>
        <a:srgbClr val="004899"/>
      </a:accent1>
      <a:accent2>
        <a:srgbClr val="6085C3"/>
      </a:accent2>
      <a:accent3>
        <a:srgbClr val="03326C"/>
      </a:accent3>
      <a:accent4>
        <a:srgbClr val="E94E1B"/>
      </a:accent4>
      <a:accent5>
        <a:srgbClr val="B2B2B2"/>
      </a:accent5>
      <a:accent6>
        <a:srgbClr val="E7E6E6"/>
      </a:accent6>
      <a:hlink>
        <a:srgbClr val="EAEFF9"/>
      </a:hlink>
      <a:folHlink>
        <a:srgbClr val="FEEC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18351CBC806C4889B7B42D9E619C7F" ma:contentTypeVersion="11" ma:contentTypeDescription="Crie um novo documento." ma:contentTypeScope="" ma:versionID="00eeff69b2743107191080fcd0786019">
  <xsd:schema xmlns:xsd="http://www.w3.org/2001/XMLSchema" xmlns:xs="http://www.w3.org/2001/XMLSchema" xmlns:p="http://schemas.microsoft.com/office/2006/metadata/properties" xmlns:ns3="2b959fb6-3a77-48aa-8ae3-498a05846c1b" xmlns:ns4="c98a6211-d501-4b0a-aa99-e483a955d86b" targetNamespace="http://schemas.microsoft.com/office/2006/metadata/properties" ma:root="true" ma:fieldsID="90b418dc0c0f45e672d64953aecca537" ns3:_="" ns4:_="">
    <xsd:import namespace="2b959fb6-3a77-48aa-8ae3-498a05846c1b"/>
    <xsd:import namespace="c98a6211-d501-4b0a-aa99-e483a955d8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59fb6-3a77-48aa-8ae3-498a05846c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a6211-d501-4b0a-aa99-e483a955d86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82BC41-B6E1-412D-A047-7A0D9ECD0B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A3A9E9-257D-49AC-A6D6-63E12CDC7A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CC2724D-1E84-493D-8FA5-1C838D67C6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959fb6-3a77-48aa-8ae3-498a05846c1b"/>
    <ds:schemaRef ds:uri="c98a6211-d501-4b0a-aa99-e483a955d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45252</TotalTime>
  <Words>2440</Words>
  <Application>Microsoft Office PowerPoint</Application>
  <PresentationFormat>Widescreen</PresentationFormat>
  <Paragraphs>558</Paragraphs>
  <Slides>34</Slides>
  <Notes>16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34</vt:i4>
      </vt:variant>
    </vt:vector>
  </HeadingPairs>
  <TitlesOfParts>
    <vt:vector size="48" baseType="lpstr">
      <vt:lpstr>arial</vt:lpstr>
      <vt:lpstr>arial</vt:lpstr>
      <vt:lpstr>Arial Nova</vt:lpstr>
      <vt:lpstr>Arial,Sans-Serif</vt:lpstr>
      <vt:lpstr>Calibri Light</vt:lpstr>
      <vt:lpstr>Circular Std Black</vt:lpstr>
      <vt:lpstr>Circular Std Book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Fernanda G. Gramkow</dc:creator>
  <dc:description/>
  <cp:lastModifiedBy>Aline Freitas</cp:lastModifiedBy>
  <cp:revision>614</cp:revision>
  <dcterms:created xsi:type="dcterms:W3CDTF">2018-05-20T20:35:36Z</dcterms:created>
  <dcterms:modified xsi:type="dcterms:W3CDTF">2020-03-06T18:38:54Z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0x0101000418351CBC806C4889B7B42D9E619C7F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